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51206400" cy="329184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A2F9"/>
    <a:srgbClr val="003D6E"/>
    <a:srgbClr val="93142F"/>
    <a:srgbClr val="5BFAFF"/>
    <a:srgbClr val="F1FF6E"/>
    <a:srgbClr val="FF7160"/>
    <a:srgbClr val="D573FF"/>
    <a:srgbClr val="011F5A"/>
    <a:srgbClr val="1D9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585"/>
    <p:restoredTop sz="92181"/>
  </p:normalViewPr>
  <p:slideViewPr>
    <p:cSldViewPr snapToGrid="0" snapToObjects="1">
      <p:cViewPr>
        <p:scale>
          <a:sx n="101" d="100"/>
          <a:sy n="101" d="100"/>
        </p:scale>
        <p:origin x="-17240" y="-14192"/>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F554F-2453-E046-AD98-7A16B4BF56C5}" type="datetimeFigureOut">
              <a:rPr lang="en-US" smtClean="0"/>
              <a:t>8/27/19</a:t>
            </a:fld>
            <a:endParaRPr lang="en-US" dirty="0"/>
          </a:p>
        </p:txBody>
      </p:sp>
      <p:sp>
        <p:nvSpPr>
          <p:cNvPr id="4" name="Slide Image Placeholder 3"/>
          <p:cNvSpPr>
            <a:spLocks noGrp="1" noRot="1" noChangeAspect="1"/>
          </p:cNvSpPr>
          <p:nvPr>
            <p:ph type="sldImg" idx="2"/>
          </p:nvPr>
        </p:nvSpPr>
        <p:spPr>
          <a:xfrm>
            <a:off x="1028700" y="1143000"/>
            <a:ext cx="48006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46C5A-2F7F-DD43-959D-9384F6373799}" type="slidenum">
              <a:rPr lang="en-US" smtClean="0"/>
              <a:t>‹#›</a:t>
            </a:fld>
            <a:endParaRPr lang="en-US" dirty="0"/>
          </a:p>
        </p:txBody>
      </p:sp>
    </p:spTree>
    <p:extLst>
      <p:ext uri="{BB962C8B-B14F-4D97-AF65-F5344CB8AC3E}">
        <p14:creationId xmlns:p14="http://schemas.microsoft.com/office/powerpoint/2010/main" val="6242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8700" y="1143000"/>
            <a:ext cx="48006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https://www.the-qrcode-generator.com</a:t>
            </a:r>
          </a:p>
          <a:p>
            <a:r>
              <a:rPr lang="en-US" sz="1200" kern="1200" dirty="0">
                <a:solidFill>
                  <a:schemeClr val="tx1"/>
                </a:solidFill>
                <a:effectLst/>
                <a:latin typeface="+mn-lt"/>
                <a:ea typeface="+mn-ea"/>
                <a:cs typeface="+mn-cs"/>
              </a:rPr>
              <a:t>1. biology VUCOIS, 2017. Intrinsically disordered proteins in overcrowded milieu: membrane-less organelles, phase separation, and intrinsic disorder. Elsevier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2019-07-09_mobidb_analysis_A01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2746C5A-2F7F-DD43-959D-9384F6373799}" type="slidenum">
              <a:rPr lang="en-US" smtClean="0"/>
              <a:t>1</a:t>
            </a:fld>
            <a:endParaRPr lang="en-US" dirty="0"/>
          </a:p>
        </p:txBody>
      </p:sp>
    </p:spTree>
    <p:extLst>
      <p:ext uri="{BB962C8B-B14F-4D97-AF65-F5344CB8AC3E}">
        <p14:creationId xmlns:p14="http://schemas.microsoft.com/office/powerpoint/2010/main" val="1284032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1254A6-3D2F-434C-8D99-F7509AE63333}" type="datetimeFigureOut">
              <a:rPr lang="en-US" smtClean="0"/>
              <a:t>8/27/19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231155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254A6-3D2F-434C-8D99-F7509AE63333}" type="datetimeFigureOut">
              <a:rPr lang="en-US" smtClean="0"/>
              <a:t>8/27/19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11380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254A6-3D2F-434C-8D99-F7509AE63333}" type="datetimeFigureOut">
              <a:rPr lang="en-US" smtClean="0"/>
              <a:t>8/27/19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249143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1254A6-3D2F-434C-8D99-F7509AE63333}" type="datetimeFigureOut">
              <a:rPr lang="en-US" smtClean="0"/>
              <a:t>8/27/19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298288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1254A6-3D2F-434C-8D99-F7509AE63333}" type="datetimeFigureOut">
              <a:rPr lang="en-US" smtClean="0"/>
              <a:t>8/27/19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275912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1254A6-3D2F-434C-8D99-F7509AE63333}" type="datetimeFigureOut">
              <a:rPr lang="en-US" smtClean="0"/>
              <a:t>8/27/19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371657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1254A6-3D2F-434C-8D99-F7509AE63333}" type="datetimeFigureOut">
              <a:rPr lang="en-US" smtClean="0"/>
              <a:t>8/27/19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1104559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1254A6-3D2F-434C-8D99-F7509AE63333}" type="datetimeFigureOut">
              <a:rPr lang="en-US" smtClean="0"/>
              <a:t>8/27/19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108167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254A6-3D2F-434C-8D99-F7509AE63333}" type="datetimeFigureOut">
              <a:rPr lang="en-US" smtClean="0"/>
              <a:t>8/27/19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48881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2C1254A6-3D2F-434C-8D99-F7509AE63333}" type="datetimeFigureOut">
              <a:rPr lang="en-US" smtClean="0"/>
              <a:t>8/27/19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2375603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2C1254A6-3D2F-434C-8D99-F7509AE63333}" type="datetimeFigureOut">
              <a:rPr lang="en-US" smtClean="0"/>
              <a:t>8/27/19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3B9A68-43F0-054C-A7DE-A282C4713E36}" type="slidenum">
              <a:rPr lang="en-US" smtClean="0"/>
              <a:t>‹#›</a:t>
            </a:fld>
            <a:endParaRPr lang="en-US" dirty="0"/>
          </a:p>
        </p:txBody>
      </p:sp>
    </p:spTree>
    <p:extLst>
      <p:ext uri="{BB962C8B-B14F-4D97-AF65-F5344CB8AC3E}">
        <p14:creationId xmlns:p14="http://schemas.microsoft.com/office/powerpoint/2010/main" val="139208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2C1254A6-3D2F-434C-8D99-F7509AE63333}" type="datetimeFigureOut">
              <a:rPr lang="en-US" smtClean="0"/>
              <a:t>8/27/19</a:t>
            </a:fld>
            <a:endParaRPr lang="en-US" dirty="0"/>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103B9A68-43F0-054C-A7DE-A282C4713E36}" type="slidenum">
              <a:rPr lang="en-US" smtClean="0"/>
              <a:t>‹#›</a:t>
            </a:fld>
            <a:endParaRPr lang="en-US" dirty="0"/>
          </a:p>
        </p:txBody>
      </p:sp>
    </p:spTree>
    <p:extLst>
      <p:ext uri="{BB962C8B-B14F-4D97-AF65-F5344CB8AC3E}">
        <p14:creationId xmlns:p14="http://schemas.microsoft.com/office/powerpoint/2010/main" val="24524804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F6369FDE-2CC0-0D4E-9AB9-81371C3B97C9}"/>
              </a:ext>
            </a:extLst>
          </p:cNvPr>
          <p:cNvPicPr>
            <a:picLocks noChangeAspect="1"/>
          </p:cNvPicPr>
          <p:nvPr/>
        </p:nvPicPr>
        <p:blipFill rotWithShape="1">
          <a:blip r:embed="rId3"/>
          <a:srcRect t="6239"/>
          <a:stretch/>
        </p:blipFill>
        <p:spPr>
          <a:xfrm>
            <a:off x="18178904" y="23198378"/>
            <a:ext cx="7340940" cy="4588618"/>
          </a:xfrm>
          <a:prstGeom prst="rect">
            <a:avLst/>
          </a:prstGeom>
        </p:spPr>
      </p:pic>
      <p:sp>
        <p:nvSpPr>
          <p:cNvPr id="77" name="Rectangle 76">
            <a:extLst>
              <a:ext uri="{FF2B5EF4-FFF2-40B4-BE49-F238E27FC236}">
                <a16:creationId xmlns:a16="http://schemas.microsoft.com/office/drawing/2014/main" id="{329B45AB-9F44-5847-B702-BFF90A5EB311}"/>
              </a:ext>
            </a:extLst>
          </p:cNvPr>
          <p:cNvSpPr/>
          <p:nvPr/>
        </p:nvSpPr>
        <p:spPr>
          <a:xfrm>
            <a:off x="299545" y="-2590499"/>
            <a:ext cx="50906854" cy="4674692"/>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latin typeface="Helvetica" pitchFamily="2" charset="0"/>
              <a:ea typeface="Helvetica" charset="0"/>
              <a:cs typeface="Helvetica" charset="0"/>
            </a:endParaRPr>
          </a:p>
        </p:txBody>
      </p:sp>
      <p:sp>
        <p:nvSpPr>
          <p:cNvPr id="252" name="Rectangle 251"/>
          <p:cNvSpPr/>
          <p:nvPr/>
        </p:nvSpPr>
        <p:spPr>
          <a:xfrm>
            <a:off x="1" y="-2743200"/>
            <a:ext cx="51206399" cy="35367686"/>
          </a:xfrm>
          <a:prstGeom prst="rect">
            <a:avLst/>
          </a:prstGeom>
          <a:noFill/>
          <a:ln w="606425">
            <a:solidFill>
              <a:srgbClr val="931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31" dirty="0">
              <a:latin typeface="Helvetica" pitchFamily="2" charset="0"/>
            </a:endParaRPr>
          </a:p>
        </p:txBody>
      </p:sp>
      <p:sp>
        <p:nvSpPr>
          <p:cNvPr id="3" name="Rectangle 2">
            <a:extLst>
              <a:ext uri="{FF2B5EF4-FFF2-40B4-BE49-F238E27FC236}">
                <a16:creationId xmlns:a16="http://schemas.microsoft.com/office/drawing/2014/main" id="{7E1984D8-A31F-CD47-9EE0-9D91901507A3}"/>
              </a:ext>
            </a:extLst>
          </p:cNvPr>
          <p:cNvSpPr/>
          <p:nvPr/>
        </p:nvSpPr>
        <p:spPr>
          <a:xfrm>
            <a:off x="762793" y="2220086"/>
            <a:ext cx="16540841" cy="1642579"/>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pitchFamily="2" charset="0"/>
                <a:ea typeface="Helvetica" charset="0"/>
                <a:cs typeface="Helvetica" charset="0"/>
              </a:rPr>
              <a:t>Question: how are intrinsically disordered proteins linked to Alzheimer’s disease?</a:t>
            </a:r>
          </a:p>
        </p:txBody>
      </p:sp>
      <p:sp>
        <p:nvSpPr>
          <p:cNvPr id="75" name="Rectangle 74">
            <a:extLst>
              <a:ext uri="{FF2B5EF4-FFF2-40B4-BE49-F238E27FC236}">
                <a16:creationId xmlns:a16="http://schemas.microsoft.com/office/drawing/2014/main" id="{6DB8085A-E028-8044-8F81-8172D5FC464A}"/>
              </a:ext>
            </a:extLst>
          </p:cNvPr>
          <p:cNvSpPr/>
          <p:nvPr/>
        </p:nvSpPr>
        <p:spPr>
          <a:xfrm>
            <a:off x="17969209" y="2220086"/>
            <a:ext cx="15649957" cy="1642579"/>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pitchFamily="2" charset="0"/>
                <a:ea typeface="Helvetica" charset="0"/>
                <a:cs typeface="Helvetica" charset="0"/>
              </a:rPr>
              <a:t>Overview of MobiDB: </a:t>
            </a:r>
          </a:p>
          <a:p>
            <a:pPr algn="ctr"/>
            <a:r>
              <a:rPr lang="en-US" sz="4800" b="1" dirty="0">
                <a:latin typeface="Helvetica" pitchFamily="2" charset="0"/>
                <a:ea typeface="Helvetica" charset="0"/>
                <a:cs typeface="Helvetica" charset="0"/>
              </a:rPr>
              <a:t>a comprehensive database of IDR annotations</a:t>
            </a:r>
          </a:p>
        </p:txBody>
      </p:sp>
      <p:sp>
        <p:nvSpPr>
          <p:cNvPr id="76" name="Rectangle 75">
            <a:extLst>
              <a:ext uri="{FF2B5EF4-FFF2-40B4-BE49-F238E27FC236}">
                <a16:creationId xmlns:a16="http://schemas.microsoft.com/office/drawing/2014/main" id="{ED3EE1F2-0C89-CB43-B1E6-BBBE95CE4B62}"/>
              </a:ext>
            </a:extLst>
          </p:cNvPr>
          <p:cNvSpPr/>
          <p:nvPr/>
        </p:nvSpPr>
        <p:spPr>
          <a:xfrm>
            <a:off x="762790" y="20208949"/>
            <a:ext cx="16461541" cy="1533074"/>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pitchFamily="2" charset="0"/>
                <a:ea typeface="Helvetica" charset="0"/>
                <a:cs typeface="Helvetica" charset="0"/>
              </a:rPr>
              <a:t>Linking protein regions to DNA coordinates</a:t>
            </a:r>
          </a:p>
        </p:txBody>
      </p:sp>
      <p:pic>
        <p:nvPicPr>
          <p:cNvPr id="5" name="Picture 4">
            <a:extLst>
              <a:ext uri="{FF2B5EF4-FFF2-40B4-BE49-F238E27FC236}">
                <a16:creationId xmlns:a16="http://schemas.microsoft.com/office/drawing/2014/main" id="{7E2DE765-163C-8949-8C3D-D6CBF12247FB}"/>
              </a:ext>
            </a:extLst>
          </p:cNvPr>
          <p:cNvPicPr>
            <a:picLocks noChangeAspect="1"/>
          </p:cNvPicPr>
          <p:nvPr/>
        </p:nvPicPr>
        <p:blipFill>
          <a:blip r:embed="rId4"/>
          <a:stretch>
            <a:fillRect/>
          </a:stretch>
        </p:blipFill>
        <p:spPr>
          <a:xfrm>
            <a:off x="37030216" y="-1830755"/>
            <a:ext cx="12694683" cy="3585836"/>
          </a:xfrm>
          <a:prstGeom prst="rect">
            <a:avLst/>
          </a:prstGeom>
        </p:spPr>
      </p:pic>
      <p:sp>
        <p:nvSpPr>
          <p:cNvPr id="79" name="Rectangle 78">
            <a:extLst>
              <a:ext uri="{FF2B5EF4-FFF2-40B4-BE49-F238E27FC236}">
                <a16:creationId xmlns:a16="http://schemas.microsoft.com/office/drawing/2014/main" id="{56296C5E-65A6-254D-BB24-2591D4C443E7}"/>
              </a:ext>
            </a:extLst>
          </p:cNvPr>
          <p:cNvSpPr/>
          <p:nvPr/>
        </p:nvSpPr>
        <p:spPr>
          <a:xfrm>
            <a:off x="34309845" y="2185511"/>
            <a:ext cx="16155972" cy="1642579"/>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pitchFamily="2" charset="0"/>
                <a:ea typeface="Helvetica" charset="0"/>
                <a:cs typeface="Helvetica" charset="0"/>
              </a:rPr>
              <a:t>Characterizing disordered regions </a:t>
            </a:r>
          </a:p>
          <a:p>
            <a:pPr algn="ctr"/>
            <a:r>
              <a:rPr lang="en-US" sz="4800" b="1" dirty="0">
                <a:latin typeface="Helvetica" pitchFamily="2" charset="0"/>
                <a:ea typeface="Helvetica" charset="0"/>
                <a:cs typeface="Helvetica" charset="0"/>
              </a:rPr>
              <a:t>using the MobiDB database</a:t>
            </a:r>
          </a:p>
        </p:txBody>
      </p:sp>
      <p:sp>
        <p:nvSpPr>
          <p:cNvPr id="80" name="Rectangle 79">
            <a:extLst>
              <a:ext uri="{FF2B5EF4-FFF2-40B4-BE49-F238E27FC236}">
                <a16:creationId xmlns:a16="http://schemas.microsoft.com/office/drawing/2014/main" id="{8ACAE04D-B14D-7B4E-847F-9E1FC2EFC698}"/>
              </a:ext>
            </a:extLst>
          </p:cNvPr>
          <p:cNvSpPr/>
          <p:nvPr/>
        </p:nvSpPr>
        <p:spPr>
          <a:xfrm>
            <a:off x="17969209" y="20208949"/>
            <a:ext cx="15649957" cy="1533074"/>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Helvetica" pitchFamily="2" charset="0"/>
                <a:ea typeface="Helvetica" charset="0"/>
                <a:cs typeface="Helvetica" charset="0"/>
              </a:rPr>
              <a:t>Utility of characterizing genetic variation </a:t>
            </a:r>
          </a:p>
          <a:p>
            <a:pPr algn="ctr"/>
            <a:r>
              <a:rPr lang="en-US" sz="4800" b="1" dirty="0">
                <a:latin typeface="Helvetica" pitchFamily="2" charset="0"/>
                <a:ea typeface="Helvetica" charset="0"/>
                <a:cs typeface="Helvetica" charset="0"/>
              </a:rPr>
              <a:t>within protein features</a:t>
            </a:r>
          </a:p>
        </p:txBody>
      </p:sp>
      <p:sp>
        <p:nvSpPr>
          <p:cNvPr id="81" name="Rectangle 80">
            <a:extLst>
              <a:ext uri="{FF2B5EF4-FFF2-40B4-BE49-F238E27FC236}">
                <a16:creationId xmlns:a16="http://schemas.microsoft.com/office/drawing/2014/main" id="{83939DA9-6421-8D42-AD3E-ED4B5FD12438}"/>
              </a:ext>
            </a:extLst>
          </p:cNvPr>
          <p:cNvSpPr/>
          <p:nvPr/>
        </p:nvSpPr>
        <p:spPr>
          <a:xfrm>
            <a:off x="34245549" y="22191796"/>
            <a:ext cx="16220269" cy="1505018"/>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Helvetica" pitchFamily="2" charset="0"/>
                <a:ea typeface="Helvetica" charset="0"/>
                <a:cs typeface="Helvetica" charset="0"/>
              </a:rPr>
              <a:t>Future Questions</a:t>
            </a:r>
          </a:p>
        </p:txBody>
      </p:sp>
      <p:sp>
        <p:nvSpPr>
          <p:cNvPr id="82" name="Rectangle 81">
            <a:extLst>
              <a:ext uri="{FF2B5EF4-FFF2-40B4-BE49-F238E27FC236}">
                <a16:creationId xmlns:a16="http://schemas.microsoft.com/office/drawing/2014/main" id="{8D95ACB6-6819-8744-B40A-82AACED6BC17}"/>
              </a:ext>
            </a:extLst>
          </p:cNvPr>
          <p:cNvSpPr/>
          <p:nvPr/>
        </p:nvSpPr>
        <p:spPr>
          <a:xfrm>
            <a:off x="34245549" y="27065511"/>
            <a:ext cx="16220269" cy="1134574"/>
          </a:xfrm>
          <a:prstGeom prst="rect">
            <a:avLst/>
          </a:prstGeom>
          <a:solidFill>
            <a:srgbClr val="003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Helvetica" pitchFamily="2" charset="0"/>
                <a:ea typeface="Helvetica" charset="0"/>
                <a:cs typeface="Helvetica" charset="0"/>
              </a:rPr>
              <a:t>Acknowledgments and links</a:t>
            </a:r>
          </a:p>
        </p:txBody>
      </p:sp>
      <p:sp>
        <p:nvSpPr>
          <p:cNvPr id="14" name="TextBox 13">
            <a:extLst>
              <a:ext uri="{FF2B5EF4-FFF2-40B4-BE49-F238E27FC236}">
                <a16:creationId xmlns:a16="http://schemas.microsoft.com/office/drawing/2014/main" id="{BF3AA724-AFF5-4049-9EB4-456BA0FB429B}"/>
              </a:ext>
            </a:extLst>
          </p:cNvPr>
          <p:cNvSpPr txBox="1"/>
          <p:nvPr/>
        </p:nvSpPr>
        <p:spPr>
          <a:xfrm>
            <a:off x="1047139" y="12434230"/>
            <a:ext cx="7753793" cy="3046988"/>
          </a:xfrm>
          <a:prstGeom prst="rect">
            <a:avLst/>
          </a:prstGeom>
          <a:noFill/>
        </p:spPr>
        <p:txBody>
          <a:bodyPr wrap="square" rtlCol="0">
            <a:spAutoFit/>
          </a:bodyPr>
          <a:lstStyle/>
          <a:p>
            <a:r>
              <a:rPr lang="en-US" sz="3200" dirty="0">
                <a:latin typeface="Helvetica" pitchFamily="2" charset="0"/>
              </a:rPr>
              <a:t>The natural ability of IDRs to mediate interactions with other proteins and generate phase transitions also underlies its connection to protein aggregation in multiple forms of neurodegeneration, including Alzheimer’s disease. </a:t>
            </a:r>
          </a:p>
        </p:txBody>
      </p:sp>
      <p:sp>
        <p:nvSpPr>
          <p:cNvPr id="16" name="TextBox 15">
            <a:extLst>
              <a:ext uri="{FF2B5EF4-FFF2-40B4-BE49-F238E27FC236}">
                <a16:creationId xmlns:a16="http://schemas.microsoft.com/office/drawing/2014/main" id="{26256876-3A10-A143-9863-2EF8115D1B7F}"/>
              </a:ext>
            </a:extLst>
          </p:cNvPr>
          <p:cNvSpPr txBox="1"/>
          <p:nvPr/>
        </p:nvSpPr>
        <p:spPr>
          <a:xfrm>
            <a:off x="1221775" y="18626951"/>
            <a:ext cx="15013095" cy="1200329"/>
          </a:xfrm>
          <a:prstGeom prst="rect">
            <a:avLst/>
          </a:prstGeom>
          <a:noFill/>
        </p:spPr>
        <p:txBody>
          <a:bodyPr wrap="square" rtlCol="0">
            <a:spAutoFit/>
          </a:bodyPr>
          <a:lstStyle/>
          <a:p>
            <a:r>
              <a:rPr lang="en-US" sz="3600" b="1" dirty="0">
                <a:latin typeface="Helvetica" pitchFamily="2" charset="0"/>
                <a:ea typeface="Helvetica" charset="0"/>
                <a:cs typeface="Helvetica" charset="0"/>
              </a:rPr>
              <a:t>Hypothesis: characterizing genetic variation in IDRs and structured domains will lead to the identification of new AD risk loci. </a:t>
            </a:r>
            <a:endParaRPr lang="en-US" sz="3600" dirty="0"/>
          </a:p>
        </p:txBody>
      </p:sp>
      <p:pic>
        <p:nvPicPr>
          <p:cNvPr id="19" name="Picture 18">
            <a:extLst>
              <a:ext uri="{FF2B5EF4-FFF2-40B4-BE49-F238E27FC236}">
                <a16:creationId xmlns:a16="http://schemas.microsoft.com/office/drawing/2014/main" id="{2C836B5F-1120-8547-B69B-C4D9928BC153}"/>
              </a:ext>
            </a:extLst>
          </p:cNvPr>
          <p:cNvPicPr>
            <a:picLocks noChangeAspect="1"/>
          </p:cNvPicPr>
          <p:nvPr/>
        </p:nvPicPr>
        <p:blipFill rotWithShape="1">
          <a:blip r:embed="rId5"/>
          <a:srcRect l="11983" t="49849"/>
          <a:stretch/>
        </p:blipFill>
        <p:spPr>
          <a:xfrm>
            <a:off x="18020726" y="5286929"/>
            <a:ext cx="7079791" cy="5686443"/>
          </a:xfrm>
          <a:prstGeom prst="rect">
            <a:avLst/>
          </a:prstGeom>
        </p:spPr>
      </p:pic>
      <p:sp>
        <p:nvSpPr>
          <p:cNvPr id="448" name="TextBox 447">
            <a:extLst>
              <a:ext uri="{FF2B5EF4-FFF2-40B4-BE49-F238E27FC236}">
                <a16:creationId xmlns:a16="http://schemas.microsoft.com/office/drawing/2014/main" id="{4072BF06-97F4-6C4D-9DEC-C3862441FFCF}"/>
              </a:ext>
            </a:extLst>
          </p:cNvPr>
          <p:cNvSpPr txBox="1"/>
          <p:nvPr/>
        </p:nvSpPr>
        <p:spPr>
          <a:xfrm>
            <a:off x="24549412" y="5099725"/>
            <a:ext cx="8890118" cy="5509200"/>
          </a:xfrm>
          <a:prstGeom prst="rect">
            <a:avLst/>
          </a:prstGeom>
          <a:noFill/>
        </p:spPr>
        <p:txBody>
          <a:bodyPr wrap="square" rtlCol="0">
            <a:spAutoFit/>
          </a:bodyPr>
          <a:lstStyle/>
          <a:p>
            <a:endParaRPr lang="en-US" sz="3200" dirty="0">
              <a:latin typeface="Helvetica" pitchFamily="2" charset="0"/>
            </a:endParaRPr>
          </a:p>
          <a:p>
            <a:r>
              <a:rPr lang="en-US" sz="3200" dirty="0">
                <a:latin typeface="Helvetica" pitchFamily="2" charset="0"/>
              </a:rPr>
              <a:t>DB: manually curated structural information from databases containing experimental results (e.g. DisProt, FuzDB, and UniProt).</a:t>
            </a:r>
          </a:p>
          <a:p>
            <a:endParaRPr lang="en-US" sz="3200" dirty="0">
              <a:latin typeface="Helvetica" pitchFamily="2" charset="0"/>
            </a:endParaRPr>
          </a:p>
          <a:p>
            <a:r>
              <a:rPr lang="en-US" sz="3200" dirty="0">
                <a:latin typeface="Helvetica" pitchFamily="2" charset="0"/>
              </a:rPr>
              <a:t>Indirect: information derived from PDB data using missing residues, high temperature residues (X-ray), and mobility (NMR).</a:t>
            </a:r>
          </a:p>
          <a:p>
            <a:endParaRPr lang="en-US" sz="3200" dirty="0">
              <a:latin typeface="Helvetica" pitchFamily="2" charset="0"/>
            </a:endParaRPr>
          </a:p>
          <a:p>
            <a:r>
              <a:rPr lang="en-US" sz="3200" dirty="0">
                <a:latin typeface="Helvetica" pitchFamily="2" charset="0"/>
              </a:rPr>
              <a:t>Predicted: disorder prediction algorithms that use amino acid sequence information.</a:t>
            </a:r>
          </a:p>
        </p:txBody>
      </p:sp>
      <p:sp>
        <p:nvSpPr>
          <p:cNvPr id="451" name="Rectangle 450">
            <a:extLst>
              <a:ext uri="{FF2B5EF4-FFF2-40B4-BE49-F238E27FC236}">
                <a16:creationId xmlns:a16="http://schemas.microsoft.com/office/drawing/2014/main" id="{9BCEF4D8-0930-AF45-9658-4854228A658B}"/>
              </a:ext>
            </a:extLst>
          </p:cNvPr>
          <p:cNvSpPr/>
          <p:nvPr/>
        </p:nvSpPr>
        <p:spPr>
          <a:xfrm>
            <a:off x="762792" y="4068601"/>
            <a:ext cx="16461538" cy="15964319"/>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2A995445-D732-BA4D-93B5-5E0D6DAF327F}"/>
              </a:ext>
            </a:extLst>
          </p:cNvPr>
          <p:cNvSpPr/>
          <p:nvPr/>
        </p:nvSpPr>
        <p:spPr>
          <a:xfrm>
            <a:off x="17969208" y="4068601"/>
            <a:ext cx="15649956" cy="15964319"/>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75E0F3CE-1051-CF4F-97B0-A844AD74622A}"/>
              </a:ext>
            </a:extLst>
          </p:cNvPr>
          <p:cNvSpPr/>
          <p:nvPr/>
        </p:nvSpPr>
        <p:spPr>
          <a:xfrm>
            <a:off x="762789" y="21936754"/>
            <a:ext cx="16461542" cy="10166765"/>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B32771E2-00C7-8946-869F-54E48C6E3543}"/>
              </a:ext>
            </a:extLst>
          </p:cNvPr>
          <p:cNvSpPr/>
          <p:nvPr/>
        </p:nvSpPr>
        <p:spPr>
          <a:xfrm>
            <a:off x="17969208" y="21936754"/>
            <a:ext cx="15619712" cy="10166765"/>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6F2DDC07-F3B3-6C4E-9202-7F40D2A4B6C9}"/>
              </a:ext>
            </a:extLst>
          </p:cNvPr>
          <p:cNvSpPr/>
          <p:nvPr/>
        </p:nvSpPr>
        <p:spPr>
          <a:xfrm>
            <a:off x="1763094" y="30038072"/>
            <a:ext cx="2653386" cy="1889766"/>
          </a:xfrm>
          <a:prstGeom prst="rect">
            <a:avLst/>
          </a:prstGeom>
          <a:solidFill>
            <a:schemeClr val="accent5">
              <a:lumMod val="60000"/>
              <a:lumOff val="40000"/>
            </a:schemeClr>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latin typeface="Helvetica" pitchFamily="2" charset="0"/>
              <a:ea typeface="Helvetica" charset="0"/>
              <a:cs typeface="Helvetica" charset="0"/>
            </a:endParaRPr>
          </a:p>
        </p:txBody>
      </p:sp>
      <p:sp>
        <p:nvSpPr>
          <p:cNvPr id="116" name="Up Arrow 115">
            <a:extLst>
              <a:ext uri="{FF2B5EF4-FFF2-40B4-BE49-F238E27FC236}">
                <a16:creationId xmlns:a16="http://schemas.microsoft.com/office/drawing/2014/main" id="{D34678E5-A5AA-0049-9ACC-DBCDDC975AC2}"/>
              </a:ext>
            </a:extLst>
          </p:cNvPr>
          <p:cNvSpPr/>
          <p:nvPr/>
        </p:nvSpPr>
        <p:spPr>
          <a:xfrm rot="10800000">
            <a:off x="14581928" y="29340219"/>
            <a:ext cx="733084" cy="892642"/>
          </a:xfrm>
          <a:prstGeom prst="upArrow">
            <a:avLst/>
          </a:prstGeom>
          <a:solidFill>
            <a:schemeClr val="tx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121" name="Up Arrow 120">
            <a:extLst>
              <a:ext uri="{FF2B5EF4-FFF2-40B4-BE49-F238E27FC236}">
                <a16:creationId xmlns:a16="http://schemas.microsoft.com/office/drawing/2014/main" id="{86E015B3-9360-C048-9666-23D0444093F5}"/>
              </a:ext>
            </a:extLst>
          </p:cNvPr>
          <p:cNvSpPr/>
          <p:nvPr/>
        </p:nvSpPr>
        <p:spPr>
          <a:xfrm rot="5400000">
            <a:off x="5300810" y="22919388"/>
            <a:ext cx="709819" cy="2022162"/>
          </a:xfrm>
          <a:prstGeom prst="upArrow">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123" name="Rectangle 122">
            <a:extLst>
              <a:ext uri="{FF2B5EF4-FFF2-40B4-BE49-F238E27FC236}">
                <a16:creationId xmlns:a16="http://schemas.microsoft.com/office/drawing/2014/main" id="{EDD08236-AC38-5B4A-B22E-0DF4DCD5E735}"/>
              </a:ext>
            </a:extLst>
          </p:cNvPr>
          <p:cNvSpPr/>
          <p:nvPr/>
        </p:nvSpPr>
        <p:spPr>
          <a:xfrm>
            <a:off x="13206625" y="27379482"/>
            <a:ext cx="3483691" cy="1716899"/>
          </a:xfrm>
          <a:prstGeom prst="rect">
            <a:avLst/>
          </a:prstGeom>
          <a:solidFill>
            <a:schemeClr val="accent6">
              <a:lumMod val="60000"/>
              <a:lumOff val="40000"/>
            </a:schemeClr>
          </a:solidFill>
          <a:ln w="508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ea typeface="Helvetica" charset="0"/>
                <a:cs typeface="Helvetica" charset="0"/>
              </a:rPr>
              <a:t>SNV </a:t>
            </a:r>
          </a:p>
          <a:p>
            <a:pPr algn="ctr"/>
            <a:r>
              <a:rPr lang="en-US" sz="2800" dirty="0">
                <a:solidFill>
                  <a:schemeClr val="tx1"/>
                </a:solidFill>
                <a:latin typeface="Helvetica" pitchFamily="2" charset="0"/>
                <a:ea typeface="Helvetica" charset="0"/>
                <a:cs typeface="Helvetica" charset="0"/>
              </a:rPr>
              <a:t>Frequencies</a:t>
            </a:r>
          </a:p>
          <a:p>
            <a:pPr algn="ctr"/>
            <a:r>
              <a:rPr lang="en-US" sz="2800" dirty="0">
                <a:solidFill>
                  <a:schemeClr val="tx1"/>
                </a:solidFill>
                <a:latin typeface="Helvetica" pitchFamily="2" charset="0"/>
                <a:ea typeface="Helvetica" charset="0"/>
                <a:cs typeface="Helvetica" charset="0"/>
              </a:rPr>
              <a:t>in features</a:t>
            </a:r>
          </a:p>
        </p:txBody>
      </p:sp>
      <p:sp>
        <p:nvSpPr>
          <p:cNvPr id="124" name="Rectangle 123">
            <a:extLst>
              <a:ext uri="{FF2B5EF4-FFF2-40B4-BE49-F238E27FC236}">
                <a16:creationId xmlns:a16="http://schemas.microsoft.com/office/drawing/2014/main" id="{425B8D84-3BA6-EE49-91D5-15996C786C54}"/>
              </a:ext>
            </a:extLst>
          </p:cNvPr>
          <p:cNvSpPr/>
          <p:nvPr/>
        </p:nvSpPr>
        <p:spPr>
          <a:xfrm>
            <a:off x="13249289" y="24898778"/>
            <a:ext cx="3398363" cy="1015826"/>
          </a:xfrm>
          <a:prstGeom prst="rect">
            <a:avLst/>
          </a:prstGeom>
          <a:solidFill>
            <a:schemeClr val="accent6">
              <a:lumMod val="60000"/>
              <a:lumOff val="40000"/>
            </a:schemeClr>
          </a:solidFill>
          <a:ln w="508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ea typeface="Helvetica" charset="0"/>
                <a:cs typeface="Helvetica" charset="0"/>
              </a:rPr>
              <a:t>Gene/Pathway Bins</a:t>
            </a:r>
          </a:p>
          <a:p>
            <a:pPr algn="ctr"/>
            <a:r>
              <a:rPr lang="en-US" sz="2800" dirty="0">
                <a:solidFill>
                  <a:schemeClr val="tx1"/>
                </a:solidFill>
                <a:latin typeface="Helvetica" pitchFamily="2" charset="0"/>
                <a:ea typeface="Helvetica" charset="0"/>
                <a:cs typeface="Helvetica" charset="0"/>
              </a:rPr>
              <a:t>(MAF &lt; 0.01)</a:t>
            </a:r>
          </a:p>
        </p:txBody>
      </p:sp>
      <p:sp>
        <p:nvSpPr>
          <p:cNvPr id="127" name="Rectangle 126">
            <a:extLst>
              <a:ext uri="{FF2B5EF4-FFF2-40B4-BE49-F238E27FC236}">
                <a16:creationId xmlns:a16="http://schemas.microsoft.com/office/drawing/2014/main" id="{DA830786-7B62-D34E-AD16-E3165BCAE351}"/>
              </a:ext>
            </a:extLst>
          </p:cNvPr>
          <p:cNvSpPr/>
          <p:nvPr/>
        </p:nvSpPr>
        <p:spPr>
          <a:xfrm>
            <a:off x="13249289" y="22285949"/>
            <a:ext cx="3398363" cy="1147951"/>
          </a:xfrm>
          <a:prstGeom prst="rect">
            <a:avLst/>
          </a:prstGeom>
          <a:solidFill>
            <a:schemeClr val="accent6">
              <a:lumMod val="60000"/>
              <a:lumOff val="40000"/>
            </a:schemeClr>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ea typeface="Helvetica" charset="0"/>
                <a:cs typeface="Helvetica" charset="0"/>
              </a:rPr>
              <a:t>Statistical </a:t>
            </a:r>
          </a:p>
          <a:p>
            <a:pPr algn="ctr"/>
            <a:r>
              <a:rPr lang="en-US" sz="2800" dirty="0">
                <a:solidFill>
                  <a:schemeClr val="tx1"/>
                </a:solidFill>
                <a:latin typeface="Helvetica" pitchFamily="2" charset="0"/>
                <a:ea typeface="Helvetica" charset="0"/>
                <a:cs typeface="Helvetica" charset="0"/>
              </a:rPr>
              <a:t>association test</a:t>
            </a:r>
          </a:p>
        </p:txBody>
      </p:sp>
      <p:sp>
        <p:nvSpPr>
          <p:cNvPr id="112" name="Rectangle 111">
            <a:extLst>
              <a:ext uri="{FF2B5EF4-FFF2-40B4-BE49-F238E27FC236}">
                <a16:creationId xmlns:a16="http://schemas.microsoft.com/office/drawing/2014/main" id="{8D6B0BF4-F994-D641-909C-FABB44B77781}"/>
              </a:ext>
            </a:extLst>
          </p:cNvPr>
          <p:cNvSpPr/>
          <p:nvPr/>
        </p:nvSpPr>
        <p:spPr>
          <a:xfrm>
            <a:off x="34245549" y="23879433"/>
            <a:ext cx="16220269" cy="2988425"/>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5" name="TextBox 454">
            <a:extLst>
              <a:ext uri="{FF2B5EF4-FFF2-40B4-BE49-F238E27FC236}">
                <a16:creationId xmlns:a16="http://schemas.microsoft.com/office/drawing/2014/main" id="{A8A7A6F7-F3C5-5C45-B720-7FE762318899}"/>
              </a:ext>
            </a:extLst>
          </p:cNvPr>
          <p:cNvSpPr txBox="1"/>
          <p:nvPr/>
        </p:nvSpPr>
        <p:spPr>
          <a:xfrm>
            <a:off x="34367557" y="24239889"/>
            <a:ext cx="15403153" cy="2308324"/>
          </a:xfrm>
          <a:prstGeom prst="rect">
            <a:avLst/>
          </a:prstGeom>
          <a:noFill/>
        </p:spPr>
        <p:txBody>
          <a:bodyPr wrap="square" rtlCol="0">
            <a:spAutoFit/>
          </a:bodyPr>
          <a:lstStyle/>
          <a:p>
            <a:pPr marL="857250" indent="-857250">
              <a:buFont typeface="Arial" panose="020B0604020202020204" pitchFamily="34" charset="0"/>
              <a:buChar char="•"/>
            </a:pPr>
            <a:r>
              <a:rPr lang="en-US" sz="3600" dirty="0">
                <a:latin typeface="Helvetica" pitchFamily="2" charset="0"/>
              </a:rPr>
              <a:t>How does genetic variation differ in known functional regions of IDRs?</a:t>
            </a:r>
          </a:p>
          <a:p>
            <a:pPr marL="857250" indent="-857250">
              <a:buFont typeface="Arial" panose="020B0604020202020204" pitchFamily="34" charset="0"/>
              <a:buChar char="•"/>
            </a:pPr>
            <a:r>
              <a:rPr lang="en-US" sz="3600" dirty="0">
                <a:latin typeface="Helvetica" pitchFamily="2" charset="0"/>
              </a:rPr>
              <a:t>Does the co-occurrence of certain domains impact MAF in IDRs?</a:t>
            </a:r>
          </a:p>
          <a:p>
            <a:pPr marL="857250" indent="-857250">
              <a:buFont typeface="Arial" panose="020B0604020202020204" pitchFamily="34" charset="0"/>
              <a:buChar char="•"/>
            </a:pPr>
            <a:r>
              <a:rPr lang="en-US" sz="3600" dirty="0">
                <a:latin typeface="Helvetica" pitchFamily="2" charset="0"/>
              </a:rPr>
              <a:t>Does variation differ between those with/without AD/MCI?</a:t>
            </a:r>
          </a:p>
          <a:p>
            <a:pPr marL="857250" indent="-857250">
              <a:buFont typeface="Arial" panose="020B0604020202020204" pitchFamily="34" charset="0"/>
              <a:buChar char="•"/>
            </a:pPr>
            <a:r>
              <a:rPr lang="en-US" sz="3600" dirty="0">
                <a:latin typeface="Helvetica" pitchFamily="2" charset="0"/>
              </a:rPr>
              <a:t>How does genetic variation in IDRs differ in other diseases?</a:t>
            </a:r>
          </a:p>
        </p:txBody>
      </p:sp>
      <p:pic>
        <p:nvPicPr>
          <p:cNvPr id="83" name="Picture 82">
            <a:extLst>
              <a:ext uri="{FF2B5EF4-FFF2-40B4-BE49-F238E27FC236}">
                <a16:creationId xmlns:a16="http://schemas.microsoft.com/office/drawing/2014/main" id="{30753F46-51B9-4A47-87F0-AEED8EABD951}"/>
              </a:ext>
            </a:extLst>
          </p:cNvPr>
          <p:cNvPicPr>
            <a:picLocks noChangeAspect="1"/>
          </p:cNvPicPr>
          <p:nvPr/>
        </p:nvPicPr>
        <p:blipFill>
          <a:blip r:embed="rId6"/>
          <a:stretch>
            <a:fillRect/>
          </a:stretch>
        </p:blipFill>
        <p:spPr>
          <a:xfrm>
            <a:off x="46650166" y="28884144"/>
            <a:ext cx="3120544" cy="3056497"/>
          </a:xfrm>
          <a:prstGeom prst="rect">
            <a:avLst/>
          </a:prstGeom>
        </p:spPr>
      </p:pic>
      <p:sp>
        <p:nvSpPr>
          <p:cNvPr id="9" name="TextBox 8">
            <a:extLst>
              <a:ext uri="{FF2B5EF4-FFF2-40B4-BE49-F238E27FC236}">
                <a16:creationId xmlns:a16="http://schemas.microsoft.com/office/drawing/2014/main" id="{2FCA9CE2-A20C-A841-A376-195A532D4AD1}"/>
              </a:ext>
            </a:extLst>
          </p:cNvPr>
          <p:cNvSpPr txBox="1"/>
          <p:nvPr/>
        </p:nvSpPr>
        <p:spPr>
          <a:xfrm>
            <a:off x="34360989" y="28428604"/>
            <a:ext cx="15989389" cy="830997"/>
          </a:xfrm>
          <a:prstGeom prst="rect">
            <a:avLst/>
          </a:prstGeom>
          <a:noFill/>
        </p:spPr>
        <p:txBody>
          <a:bodyPr wrap="square" rtlCol="0">
            <a:spAutoFit/>
          </a:bodyPr>
          <a:lstStyle/>
          <a:p>
            <a:pPr algn="ctr"/>
            <a:r>
              <a:rPr lang="en-US" sz="2400" dirty="0">
                <a:latin typeface="Helvetica" pitchFamily="2" charset="0"/>
              </a:rPr>
              <a:t>Thank you to the Ritchie Lab for feedback. Funding source: NHGRI T32HG009495-01.</a:t>
            </a:r>
          </a:p>
          <a:p>
            <a:endParaRPr lang="en-US" sz="2400" dirty="0">
              <a:latin typeface="Helvetica" pitchFamily="2" charset="0"/>
            </a:endParaRPr>
          </a:p>
        </p:txBody>
      </p:sp>
      <p:grpSp>
        <p:nvGrpSpPr>
          <p:cNvPr id="465" name="Group 464">
            <a:extLst>
              <a:ext uri="{FF2B5EF4-FFF2-40B4-BE49-F238E27FC236}">
                <a16:creationId xmlns:a16="http://schemas.microsoft.com/office/drawing/2014/main" id="{FBC96C42-FB33-A244-A6D9-3D0B64BF98FB}"/>
              </a:ext>
            </a:extLst>
          </p:cNvPr>
          <p:cNvGrpSpPr/>
          <p:nvPr/>
        </p:nvGrpSpPr>
        <p:grpSpPr>
          <a:xfrm>
            <a:off x="43056273" y="28911037"/>
            <a:ext cx="2648987" cy="3192482"/>
            <a:chOff x="43105487" y="35027011"/>
            <a:chExt cx="2648987" cy="3192482"/>
          </a:xfrm>
        </p:grpSpPr>
        <p:sp>
          <p:nvSpPr>
            <p:cNvPr id="87" name="TextBox 86">
              <a:extLst>
                <a:ext uri="{FF2B5EF4-FFF2-40B4-BE49-F238E27FC236}">
                  <a16:creationId xmlns:a16="http://schemas.microsoft.com/office/drawing/2014/main" id="{E81D0D7D-B70C-F447-A6F0-49C1D706D3FF}"/>
                </a:ext>
              </a:extLst>
            </p:cNvPr>
            <p:cNvSpPr txBox="1"/>
            <p:nvPr/>
          </p:nvSpPr>
          <p:spPr>
            <a:xfrm>
              <a:off x="43105487" y="37634718"/>
              <a:ext cx="2648987" cy="584775"/>
            </a:xfrm>
            <a:prstGeom prst="rect">
              <a:avLst/>
            </a:prstGeom>
            <a:noFill/>
          </p:spPr>
          <p:txBody>
            <a:bodyPr wrap="square" rtlCol="0">
              <a:spAutoFit/>
            </a:bodyPr>
            <a:lstStyle/>
            <a:p>
              <a:pPr algn="ctr"/>
              <a:r>
                <a:rPr lang="en-US" sz="3200" dirty="0">
                  <a:latin typeface="Helvetica" pitchFamily="2" charset="0"/>
                </a:rPr>
                <a:t>Lab Website</a:t>
              </a:r>
            </a:p>
          </p:txBody>
        </p:sp>
        <p:pic>
          <p:nvPicPr>
            <p:cNvPr id="11" name="Picture 10">
              <a:extLst>
                <a:ext uri="{FF2B5EF4-FFF2-40B4-BE49-F238E27FC236}">
                  <a16:creationId xmlns:a16="http://schemas.microsoft.com/office/drawing/2014/main" id="{E80AB15A-5199-C744-8B45-92B8DDCC2AAC}"/>
                </a:ext>
              </a:extLst>
            </p:cNvPr>
            <p:cNvPicPr>
              <a:picLocks noChangeAspect="1"/>
            </p:cNvPicPr>
            <p:nvPr/>
          </p:nvPicPr>
          <p:blipFill>
            <a:blip r:embed="rId7"/>
            <a:stretch>
              <a:fillRect/>
            </a:stretch>
          </p:blipFill>
          <p:spPr>
            <a:xfrm>
              <a:off x="43157748" y="35027011"/>
              <a:ext cx="2544465" cy="2544465"/>
            </a:xfrm>
            <a:prstGeom prst="rect">
              <a:avLst/>
            </a:prstGeom>
          </p:spPr>
        </p:pic>
      </p:grpSp>
      <p:grpSp>
        <p:nvGrpSpPr>
          <p:cNvPr id="466" name="Group 465">
            <a:extLst>
              <a:ext uri="{FF2B5EF4-FFF2-40B4-BE49-F238E27FC236}">
                <a16:creationId xmlns:a16="http://schemas.microsoft.com/office/drawing/2014/main" id="{7C67A7D2-D587-3B4F-944F-BAD0A6353116}"/>
              </a:ext>
            </a:extLst>
          </p:cNvPr>
          <p:cNvGrpSpPr/>
          <p:nvPr/>
        </p:nvGrpSpPr>
        <p:grpSpPr>
          <a:xfrm>
            <a:off x="38375577" y="28911037"/>
            <a:ext cx="4196764" cy="3192482"/>
            <a:chOff x="38488533" y="35027011"/>
            <a:chExt cx="4196764" cy="3192482"/>
          </a:xfrm>
        </p:grpSpPr>
        <p:sp>
          <p:nvSpPr>
            <p:cNvPr id="89" name="TextBox 88">
              <a:extLst>
                <a:ext uri="{FF2B5EF4-FFF2-40B4-BE49-F238E27FC236}">
                  <a16:creationId xmlns:a16="http://schemas.microsoft.com/office/drawing/2014/main" id="{C7F562C0-CB53-7546-BB8A-F73345CF1BF6}"/>
                </a:ext>
              </a:extLst>
            </p:cNvPr>
            <p:cNvSpPr txBox="1"/>
            <p:nvPr/>
          </p:nvSpPr>
          <p:spPr>
            <a:xfrm>
              <a:off x="38488533" y="37634718"/>
              <a:ext cx="4196764" cy="584775"/>
            </a:xfrm>
            <a:prstGeom prst="rect">
              <a:avLst/>
            </a:prstGeom>
            <a:noFill/>
          </p:spPr>
          <p:txBody>
            <a:bodyPr wrap="square" rtlCol="0">
              <a:spAutoFit/>
            </a:bodyPr>
            <a:lstStyle/>
            <a:p>
              <a:pPr algn="ctr"/>
              <a:r>
                <a:rPr lang="en-US" sz="3200" dirty="0">
                  <a:latin typeface="Helvetica" pitchFamily="2" charset="0"/>
                </a:rPr>
                <a:t>Twitter @JEMgenes</a:t>
              </a:r>
            </a:p>
          </p:txBody>
        </p:sp>
        <p:pic>
          <p:nvPicPr>
            <p:cNvPr id="13" name="Picture 12">
              <a:extLst>
                <a:ext uri="{FF2B5EF4-FFF2-40B4-BE49-F238E27FC236}">
                  <a16:creationId xmlns:a16="http://schemas.microsoft.com/office/drawing/2014/main" id="{4DB2A5CF-9769-D84A-ABF1-9FECFFB67626}"/>
                </a:ext>
              </a:extLst>
            </p:cNvPr>
            <p:cNvPicPr>
              <a:picLocks noChangeAspect="1"/>
            </p:cNvPicPr>
            <p:nvPr/>
          </p:nvPicPr>
          <p:blipFill>
            <a:blip r:embed="rId8"/>
            <a:stretch>
              <a:fillRect/>
            </a:stretch>
          </p:blipFill>
          <p:spPr>
            <a:xfrm>
              <a:off x="39336183" y="35027011"/>
              <a:ext cx="2544465" cy="2544465"/>
            </a:xfrm>
            <a:prstGeom prst="rect">
              <a:avLst/>
            </a:prstGeom>
          </p:spPr>
        </p:pic>
      </p:grpSp>
      <p:sp>
        <p:nvSpPr>
          <p:cNvPr id="113" name="Rectangle 112">
            <a:extLst>
              <a:ext uri="{FF2B5EF4-FFF2-40B4-BE49-F238E27FC236}">
                <a16:creationId xmlns:a16="http://schemas.microsoft.com/office/drawing/2014/main" id="{1BACFC4F-570D-934B-8B70-448DCCB91F74}"/>
              </a:ext>
            </a:extLst>
          </p:cNvPr>
          <p:cNvSpPr/>
          <p:nvPr/>
        </p:nvSpPr>
        <p:spPr>
          <a:xfrm>
            <a:off x="34245548" y="28382704"/>
            <a:ext cx="16181054" cy="3740556"/>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A5A7F63A-802F-5047-9D19-2AB993A73E7C}"/>
              </a:ext>
            </a:extLst>
          </p:cNvPr>
          <p:cNvSpPr txBox="1"/>
          <p:nvPr/>
        </p:nvSpPr>
        <p:spPr>
          <a:xfrm>
            <a:off x="34998833" y="31518744"/>
            <a:ext cx="2932274" cy="584775"/>
          </a:xfrm>
          <a:prstGeom prst="rect">
            <a:avLst/>
          </a:prstGeom>
          <a:noFill/>
        </p:spPr>
        <p:txBody>
          <a:bodyPr wrap="square" rtlCol="0">
            <a:spAutoFit/>
          </a:bodyPr>
          <a:lstStyle/>
          <a:p>
            <a:pPr algn="ctr"/>
            <a:r>
              <a:rPr lang="en-US" sz="3200" dirty="0">
                <a:latin typeface="Helvetica" pitchFamily="2" charset="0"/>
              </a:rPr>
              <a:t>Poster/GitHub</a:t>
            </a:r>
          </a:p>
        </p:txBody>
      </p:sp>
      <p:sp>
        <p:nvSpPr>
          <p:cNvPr id="151" name="TextBox 150">
            <a:extLst>
              <a:ext uri="{FF2B5EF4-FFF2-40B4-BE49-F238E27FC236}">
                <a16:creationId xmlns:a16="http://schemas.microsoft.com/office/drawing/2014/main" id="{9657909F-27E1-084D-847C-F522DC115221}"/>
              </a:ext>
            </a:extLst>
          </p:cNvPr>
          <p:cNvSpPr txBox="1"/>
          <p:nvPr/>
        </p:nvSpPr>
        <p:spPr>
          <a:xfrm>
            <a:off x="974111" y="4337999"/>
            <a:ext cx="7826820" cy="3046988"/>
          </a:xfrm>
          <a:prstGeom prst="rect">
            <a:avLst/>
          </a:prstGeom>
          <a:noFill/>
        </p:spPr>
        <p:txBody>
          <a:bodyPr wrap="square" rtlCol="0">
            <a:spAutoFit/>
          </a:bodyPr>
          <a:lstStyle/>
          <a:p>
            <a:r>
              <a:rPr lang="en-US" sz="3200" dirty="0">
                <a:latin typeface="Helvetica" pitchFamily="2" charset="0"/>
              </a:rPr>
              <a:t>Intrinsically disordered proteins (IDPs) are functional even though they are unable to fold into a stable conformation. They are important for regulating many cellular processes including transcription, translation, and cellular signaling. </a:t>
            </a:r>
          </a:p>
        </p:txBody>
      </p:sp>
      <p:sp>
        <p:nvSpPr>
          <p:cNvPr id="479" name="TextBox 478">
            <a:extLst>
              <a:ext uri="{FF2B5EF4-FFF2-40B4-BE49-F238E27FC236}">
                <a16:creationId xmlns:a16="http://schemas.microsoft.com/office/drawing/2014/main" id="{CB02B0EC-EAEF-3643-8765-ED23A3F134A2}"/>
              </a:ext>
            </a:extLst>
          </p:cNvPr>
          <p:cNvSpPr txBox="1"/>
          <p:nvPr/>
        </p:nvSpPr>
        <p:spPr>
          <a:xfrm>
            <a:off x="9243909" y="8181349"/>
            <a:ext cx="7012055" cy="3539430"/>
          </a:xfrm>
          <a:prstGeom prst="rect">
            <a:avLst/>
          </a:prstGeom>
          <a:noFill/>
        </p:spPr>
        <p:txBody>
          <a:bodyPr wrap="square" rtlCol="0">
            <a:spAutoFit/>
          </a:bodyPr>
          <a:lstStyle/>
          <a:p>
            <a:r>
              <a:rPr lang="en-US" sz="3200" dirty="0">
                <a:latin typeface="Helvetica" pitchFamily="2" charset="0"/>
              </a:rPr>
              <a:t>Intrinsically disordered regions (IDRs) (often in tandem with structured regions) give proteins the ability to generate membrane-less organelles to localize biochemical processes in a process referred to as liquid-liquid phase separation.  </a:t>
            </a:r>
          </a:p>
        </p:txBody>
      </p:sp>
      <p:pic>
        <p:nvPicPr>
          <p:cNvPr id="481" name="Picture 480">
            <a:extLst>
              <a:ext uri="{FF2B5EF4-FFF2-40B4-BE49-F238E27FC236}">
                <a16:creationId xmlns:a16="http://schemas.microsoft.com/office/drawing/2014/main" id="{067566B5-78C2-C241-AB5A-A7567DCC5937}"/>
              </a:ext>
            </a:extLst>
          </p:cNvPr>
          <p:cNvPicPr>
            <a:picLocks noChangeAspect="1"/>
          </p:cNvPicPr>
          <p:nvPr/>
        </p:nvPicPr>
        <p:blipFill>
          <a:blip r:embed="rId9"/>
          <a:stretch>
            <a:fillRect/>
          </a:stretch>
        </p:blipFill>
        <p:spPr>
          <a:xfrm>
            <a:off x="1848159" y="7780946"/>
            <a:ext cx="5817414" cy="4132370"/>
          </a:xfrm>
          <a:prstGeom prst="rect">
            <a:avLst/>
          </a:prstGeom>
        </p:spPr>
      </p:pic>
      <p:pic>
        <p:nvPicPr>
          <p:cNvPr id="485" name="Picture 484">
            <a:extLst>
              <a:ext uri="{FF2B5EF4-FFF2-40B4-BE49-F238E27FC236}">
                <a16:creationId xmlns:a16="http://schemas.microsoft.com/office/drawing/2014/main" id="{B4B20BDB-57D2-5245-8185-30A90F9EB0AC}"/>
              </a:ext>
            </a:extLst>
          </p:cNvPr>
          <p:cNvPicPr>
            <a:picLocks noChangeAspect="1"/>
          </p:cNvPicPr>
          <p:nvPr/>
        </p:nvPicPr>
        <p:blipFill>
          <a:blip r:embed="rId10"/>
          <a:stretch>
            <a:fillRect/>
          </a:stretch>
        </p:blipFill>
        <p:spPr>
          <a:xfrm>
            <a:off x="9437703" y="4261213"/>
            <a:ext cx="6624467" cy="3378795"/>
          </a:xfrm>
          <a:prstGeom prst="rect">
            <a:avLst/>
          </a:prstGeom>
        </p:spPr>
      </p:pic>
      <p:pic>
        <p:nvPicPr>
          <p:cNvPr id="166" name="Picture 165">
            <a:extLst>
              <a:ext uri="{FF2B5EF4-FFF2-40B4-BE49-F238E27FC236}">
                <a16:creationId xmlns:a16="http://schemas.microsoft.com/office/drawing/2014/main" id="{ABD9E1DE-5845-254D-A4B8-F9634A284895}"/>
              </a:ext>
            </a:extLst>
          </p:cNvPr>
          <p:cNvPicPr>
            <a:picLocks noChangeAspect="1"/>
          </p:cNvPicPr>
          <p:nvPr/>
        </p:nvPicPr>
        <p:blipFill rotWithShape="1">
          <a:blip r:embed="rId11"/>
          <a:srcRect l="19500" t="35305" r="20099" b="29825"/>
          <a:stretch/>
        </p:blipFill>
        <p:spPr>
          <a:xfrm>
            <a:off x="890913" y="15650810"/>
            <a:ext cx="8209876" cy="2556149"/>
          </a:xfrm>
          <a:prstGeom prst="rect">
            <a:avLst/>
          </a:prstGeom>
        </p:spPr>
      </p:pic>
      <p:sp>
        <p:nvSpPr>
          <p:cNvPr id="167" name="TextBox 166">
            <a:extLst>
              <a:ext uri="{FF2B5EF4-FFF2-40B4-BE49-F238E27FC236}">
                <a16:creationId xmlns:a16="http://schemas.microsoft.com/office/drawing/2014/main" id="{A6252F96-DCFF-9742-BAB9-EDC755CABF6B}"/>
              </a:ext>
            </a:extLst>
          </p:cNvPr>
          <p:cNvSpPr txBox="1"/>
          <p:nvPr/>
        </p:nvSpPr>
        <p:spPr>
          <a:xfrm>
            <a:off x="2717824" y="18063471"/>
            <a:ext cx="4697120" cy="400110"/>
          </a:xfrm>
          <a:prstGeom prst="rect">
            <a:avLst/>
          </a:prstGeom>
          <a:noFill/>
        </p:spPr>
        <p:txBody>
          <a:bodyPr wrap="none" rtlCol="0">
            <a:spAutoFit/>
          </a:bodyPr>
          <a:lstStyle/>
          <a:p>
            <a:r>
              <a:rPr lang="en-US" sz="2000" dirty="0">
                <a:latin typeface="Helvetica" pitchFamily="2" charset="0"/>
              </a:rPr>
              <a:t>Alberti et al., </a:t>
            </a:r>
            <a:r>
              <a:rPr lang="en-US" sz="2000" i="1" dirty="0">
                <a:latin typeface="Helvetica" pitchFamily="2" charset="0"/>
              </a:rPr>
              <a:t>Front Mol. Neurosci.</a:t>
            </a:r>
            <a:r>
              <a:rPr lang="en-US" sz="2000" dirty="0">
                <a:latin typeface="Helvetica" pitchFamily="2" charset="0"/>
              </a:rPr>
              <a:t>, 2017</a:t>
            </a:r>
          </a:p>
        </p:txBody>
      </p:sp>
      <p:sp>
        <p:nvSpPr>
          <p:cNvPr id="169" name="TextBox 168">
            <a:extLst>
              <a:ext uri="{FF2B5EF4-FFF2-40B4-BE49-F238E27FC236}">
                <a16:creationId xmlns:a16="http://schemas.microsoft.com/office/drawing/2014/main" id="{96D221B4-A597-0749-8118-F67196994733}"/>
              </a:ext>
            </a:extLst>
          </p:cNvPr>
          <p:cNvSpPr txBox="1"/>
          <p:nvPr/>
        </p:nvSpPr>
        <p:spPr>
          <a:xfrm>
            <a:off x="1741138" y="11867897"/>
            <a:ext cx="6031459" cy="400110"/>
          </a:xfrm>
          <a:prstGeom prst="rect">
            <a:avLst/>
          </a:prstGeom>
          <a:noFill/>
        </p:spPr>
        <p:txBody>
          <a:bodyPr wrap="none" rtlCol="0">
            <a:spAutoFit/>
          </a:bodyPr>
          <a:lstStyle/>
          <a:p>
            <a:r>
              <a:rPr lang="en-US" sz="2000" dirty="0">
                <a:latin typeface="Helvetica" pitchFamily="2" charset="0"/>
              </a:rPr>
              <a:t>Uversky, </a:t>
            </a:r>
            <a:r>
              <a:rPr lang="en-US" sz="2000" i="1" dirty="0">
                <a:latin typeface="Helvetica" pitchFamily="2" charset="0"/>
              </a:rPr>
              <a:t>Current opinion in Structural Biology</a:t>
            </a:r>
            <a:r>
              <a:rPr lang="en-US" sz="2000" dirty="0">
                <a:latin typeface="Helvetica" pitchFamily="2" charset="0"/>
              </a:rPr>
              <a:t>, 2017</a:t>
            </a:r>
          </a:p>
        </p:txBody>
      </p:sp>
      <p:sp>
        <p:nvSpPr>
          <p:cNvPr id="170" name="TextBox 169">
            <a:extLst>
              <a:ext uri="{FF2B5EF4-FFF2-40B4-BE49-F238E27FC236}">
                <a16:creationId xmlns:a16="http://schemas.microsoft.com/office/drawing/2014/main" id="{C35368D1-2401-BA4D-9C81-8E3739BC061F}"/>
              </a:ext>
            </a:extLst>
          </p:cNvPr>
          <p:cNvSpPr txBox="1"/>
          <p:nvPr/>
        </p:nvSpPr>
        <p:spPr>
          <a:xfrm>
            <a:off x="11314927" y="7552687"/>
            <a:ext cx="2870016" cy="400110"/>
          </a:xfrm>
          <a:prstGeom prst="rect">
            <a:avLst/>
          </a:prstGeom>
          <a:noFill/>
        </p:spPr>
        <p:txBody>
          <a:bodyPr wrap="none" rtlCol="0">
            <a:spAutoFit/>
          </a:bodyPr>
          <a:lstStyle/>
          <a:p>
            <a:r>
              <a:rPr lang="en-US" sz="2000" dirty="0">
                <a:latin typeface="Helvetica" pitchFamily="2" charset="0"/>
              </a:rPr>
              <a:t>Lee, </a:t>
            </a:r>
            <a:r>
              <a:rPr lang="en-US" sz="2000" i="1" dirty="0">
                <a:latin typeface="Helvetica" pitchFamily="2" charset="0"/>
              </a:rPr>
              <a:t>Chem. Rev.</a:t>
            </a:r>
            <a:r>
              <a:rPr lang="en-US" sz="2000" dirty="0">
                <a:latin typeface="Helvetica" pitchFamily="2" charset="0"/>
              </a:rPr>
              <a:t>,  2013</a:t>
            </a:r>
          </a:p>
        </p:txBody>
      </p:sp>
      <p:sp>
        <p:nvSpPr>
          <p:cNvPr id="492" name="TextBox 491">
            <a:extLst>
              <a:ext uri="{FF2B5EF4-FFF2-40B4-BE49-F238E27FC236}">
                <a16:creationId xmlns:a16="http://schemas.microsoft.com/office/drawing/2014/main" id="{D04312C1-4665-2746-93F2-0A2B9FF5C0C4}"/>
              </a:ext>
            </a:extLst>
          </p:cNvPr>
          <p:cNvSpPr txBox="1"/>
          <p:nvPr/>
        </p:nvSpPr>
        <p:spPr>
          <a:xfrm>
            <a:off x="18771636" y="4443040"/>
            <a:ext cx="14432156" cy="1077218"/>
          </a:xfrm>
          <a:prstGeom prst="rect">
            <a:avLst/>
          </a:prstGeom>
          <a:noFill/>
        </p:spPr>
        <p:txBody>
          <a:bodyPr wrap="none" rtlCol="0">
            <a:spAutoFit/>
          </a:bodyPr>
          <a:lstStyle/>
          <a:p>
            <a:r>
              <a:rPr lang="en-US" sz="3200" b="1" dirty="0">
                <a:latin typeface="Helvetica" pitchFamily="2" charset="0"/>
              </a:rPr>
              <a:t>MobiDB is a database that contains three broad types of IDR information.</a:t>
            </a:r>
          </a:p>
          <a:p>
            <a:endParaRPr lang="en-US" sz="3200" b="1" dirty="0"/>
          </a:p>
        </p:txBody>
      </p:sp>
      <p:sp>
        <p:nvSpPr>
          <p:cNvPr id="193" name="TextBox 192">
            <a:extLst>
              <a:ext uri="{FF2B5EF4-FFF2-40B4-BE49-F238E27FC236}">
                <a16:creationId xmlns:a16="http://schemas.microsoft.com/office/drawing/2014/main" id="{48E9B27C-7DA0-854B-8414-391DAB6B0CDD}"/>
              </a:ext>
            </a:extLst>
          </p:cNvPr>
          <p:cNvSpPr txBox="1"/>
          <p:nvPr/>
        </p:nvSpPr>
        <p:spPr>
          <a:xfrm>
            <a:off x="1395185" y="22022541"/>
            <a:ext cx="3600666" cy="1015663"/>
          </a:xfrm>
          <a:prstGeom prst="rect">
            <a:avLst/>
          </a:prstGeom>
          <a:noFill/>
        </p:spPr>
        <p:txBody>
          <a:bodyPr wrap="none" rtlCol="0">
            <a:spAutoFit/>
          </a:bodyPr>
          <a:lstStyle/>
          <a:p>
            <a:r>
              <a:rPr lang="en-US" sz="3000" dirty="0">
                <a:latin typeface="Helvetica" pitchFamily="2" charset="0"/>
              </a:rPr>
              <a:t>Protein annotations </a:t>
            </a:r>
          </a:p>
          <a:p>
            <a:r>
              <a:rPr lang="en-US" sz="3000" dirty="0">
                <a:latin typeface="Helvetica" pitchFamily="2" charset="0"/>
              </a:rPr>
              <a:t>from MobiDB</a:t>
            </a:r>
          </a:p>
        </p:txBody>
      </p:sp>
      <p:sp>
        <p:nvSpPr>
          <p:cNvPr id="194" name="TextBox 193">
            <a:extLst>
              <a:ext uri="{FF2B5EF4-FFF2-40B4-BE49-F238E27FC236}">
                <a16:creationId xmlns:a16="http://schemas.microsoft.com/office/drawing/2014/main" id="{1F2A0DFC-A1B4-A946-88B5-A2D3F3707DC2}"/>
              </a:ext>
            </a:extLst>
          </p:cNvPr>
          <p:cNvSpPr txBox="1"/>
          <p:nvPr/>
        </p:nvSpPr>
        <p:spPr>
          <a:xfrm>
            <a:off x="4694489" y="23128718"/>
            <a:ext cx="1722779" cy="553998"/>
          </a:xfrm>
          <a:prstGeom prst="rect">
            <a:avLst/>
          </a:prstGeom>
          <a:noFill/>
        </p:spPr>
        <p:txBody>
          <a:bodyPr wrap="none" rtlCol="0">
            <a:spAutoFit/>
          </a:bodyPr>
          <a:lstStyle/>
          <a:p>
            <a:r>
              <a:rPr lang="en-US" sz="3000" dirty="0">
                <a:latin typeface="Helvetica" pitchFamily="2" charset="0"/>
              </a:rPr>
              <a:t>TransVar</a:t>
            </a:r>
          </a:p>
        </p:txBody>
      </p:sp>
      <p:sp>
        <p:nvSpPr>
          <p:cNvPr id="195" name="TextBox 194">
            <a:extLst>
              <a:ext uri="{FF2B5EF4-FFF2-40B4-BE49-F238E27FC236}">
                <a16:creationId xmlns:a16="http://schemas.microsoft.com/office/drawing/2014/main" id="{7E1A4C49-EF98-EE48-AF11-4A8B43C331DF}"/>
              </a:ext>
            </a:extLst>
          </p:cNvPr>
          <p:cNvSpPr txBox="1"/>
          <p:nvPr/>
        </p:nvSpPr>
        <p:spPr>
          <a:xfrm>
            <a:off x="7115759" y="22028996"/>
            <a:ext cx="3881191" cy="1015663"/>
          </a:xfrm>
          <a:prstGeom prst="rect">
            <a:avLst/>
          </a:prstGeom>
          <a:noFill/>
        </p:spPr>
        <p:txBody>
          <a:bodyPr wrap="none" rtlCol="0">
            <a:spAutoFit/>
          </a:bodyPr>
          <a:lstStyle/>
          <a:p>
            <a:r>
              <a:rPr lang="en-US" sz="3000" dirty="0">
                <a:latin typeface="Helvetica" pitchFamily="2" charset="0"/>
              </a:rPr>
              <a:t>IDR Transcript ID and</a:t>
            </a:r>
          </a:p>
          <a:p>
            <a:r>
              <a:rPr lang="en-US" sz="3000" dirty="0">
                <a:latin typeface="Helvetica" pitchFamily="2" charset="0"/>
              </a:rPr>
              <a:t>DNA coordinates</a:t>
            </a:r>
          </a:p>
        </p:txBody>
      </p:sp>
      <p:sp>
        <p:nvSpPr>
          <p:cNvPr id="197" name="TextBox 196">
            <a:extLst>
              <a:ext uri="{FF2B5EF4-FFF2-40B4-BE49-F238E27FC236}">
                <a16:creationId xmlns:a16="http://schemas.microsoft.com/office/drawing/2014/main" id="{274650C3-5967-614A-B1A3-37719910C444}"/>
              </a:ext>
            </a:extLst>
          </p:cNvPr>
          <p:cNvSpPr txBox="1"/>
          <p:nvPr/>
        </p:nvSpPr>
        <p:spPr>
          <a:xfrm>
            <a:off x="1136382" y="28613162"/>
            <a:ext cx="4113627" cy="1477328"/>
          </a:xfrm>
          <a:prstGeom prst="rect">
            <a:avLst/>
          </a:prstGeom>
          <a:noFill/>
        </p:spPr>
        <p:txBody>
          <a:bodyPr wrap="none" rtlCol="0">
            <a:spAutoFit/>
          </a:bodyPr>
          <a:lstStyle/>
          <a:p>
            <a:pPr algn="ctr"/>
            <a:r>
              <a:rPr lang="en-US" sz="3000" dirty="0">
                <a:latin typeface="Helvetica" pitchFamily="2" charset="0"/>
              </a:rPr>
              <a:t>1000 Genomes Project</a:t>
            </a:r>
          </a:p>
          <a:p>
            <a:pPr algn="ctr"/>
            <a:r>
              <a:rPr lang="en-US" sz="3000" dirty="0">
                <a:latin typeface="Helvetica" pitchFamily="2" charset="0"/>
              </a:rPr>
              <a:t>Whole-genome </a:t>
            </a:r>
          </a:p>
          <a:p>
            <a:pPr algn="ctr"/>
            <a:r>
              <a:rPr lang="en-US" sz="3000" dirty="0">
                <a:latin typeface="Helvetica" pitchFamily="2" charset="0"/>
              </a:rPr>
              <a:t>sequencing data</a:t>
            </a:r>
          </a:p>
        </p:txBody>
      </p:sp>
      <p:sp>
        <p:nvSpPr>
          <p:cNvPr id="198" name="TextBox 197">
            <a:extLst>
              <a:ext uri="{FF2B5EF4-FFF2-40B4-BE49-F238E27FC236}">
                <a16:creationId xmlns:a16="http://schemas.microsoft.com/office/drawing/2014/main" id="{DB6E1DA9-65FE-524C-8BE2-5E1888F14003}"/>
              </a:ext>
            </a:extLst>
          </p:cNvPr>
          <p:cNvSpPr txBox="1"/>
          <p:nvPr/>
        </p:nvSpPr>
        <p:spPr>
          <a:xfrm>
            <a:off x="2317437" y="30505902"/>
            <a:ext cx="1600118" cy="954107"/>
          </a:xfrm>
          <a:prstGeom prst="rect">
            <a:avLst/>
          </a:prstGeom>
          <a:noFill/>
        </p:spPr>
        <p:txBody>
          <a:bodyPr wrap="none" rtlCol="0">
            <a:spAutoFit/>
          </a:bodyPr>
          <a:lstStyle/>
          <a:p>
            <a:pPr algn="ctr"/>
            <a:r>
              <a:rPr lang="en-US" sz="2800" dirty="0">
                <a:latin typeface="Helvetica" pitchFamily="2" charset="0"/>
              </a:rPr>
              <a:t>VCF w/ </a:t>
            </a:r>
          </a:p>
          <a:p>
            <a:pPr algn="ctr"/>
            <a:r>
              <a:rPr lang="en-US" sz="2800" dirty="0">
                <a:latin typeface="Helvetica" pitchFamily="2" charset="0"/>
              </a:rPr>
              <a:t>All SNVs</a:t>
            </a:r>
          </a:p>
        </p:txBody>
      </p:sp>
      <p:sp>
        <p:nvSpPr>
          <p:cNvPr id="199" name="Up Arrow 198">
            <a:extLst>
              <a:ext uri="{FF2B5EF4-FFF2-40B4-BE49-F238E27FC236}">
                <a16:creationId xmlns:a16="http://schemas.microsoft.com/office/drawing/2014/main" id="{C7A83439-5E3A-B145-9E92-8E2B31A2B26C}"/>
              </a:ext>
            </a:extLst>
          </p:cNvPr>
          <p:cNvSpPr/>
          <p:nvPr/>
        </p:nvSpPr>
        <p:spPr>
          <a:xfrm rot="5400000">
            <a:off x="5540289" y="29868235"/>
            <a:ext cx="709819" cy="2229441"/>
          </a:xfrm>
          <a:prstGeom prst="upArrow">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201" name="TextBox 200">
            <a:extLst>
              <a:ext uri="{FF2B5EF4-FFF2-40B4-BE49-F238E27FC236}">
                <a16:creationId xmlns:a16="http://schemas.microsoft.com/office/drawing/2014/main" id="{BA6E5AAA-E1C4-E247-B4AE-3E040AEE5A17}"/>
              </a:ext>
            </a:extLst>
          </p:cNvPr>
          <p:cNvSpPr txBox="1"/>
          <p:nvPr/>
        </p:nvSpPr>
        <p:spPr>
          <a:xfrm>
            <a:off x="10680783" y="26700738"/>
            <a:ext cx="2057486" cy="553998"/>
          </a:xfrm>
          <a:prstGeom prst="rect">
            <a:avLst/>
          </a:prstGeom>
          <a:noFill/>
        </p:spPr>
        <p:txBody>
          <a:bodyPr wrap="none" rtlCol="0">
            <a:spAutoFit/>
          </a:bodyPr>
          <a:lstStyle/>
          <a:p>
            <a:r>
              <a:rPr lang="en-US" sz="3000" dirty="0">
                <a:latin typeface="Helvetica" pitchFamily="2" charset="0"/>
              </a:rPr>
              <a:t>ANNOVAR</a:t>
            </a:r>
          </a:p>
        </p:txBody>
      </p:sp>
      <p:sp>
        <p:nvSpPr>
          <p:cNvPr id="202" name="Rectangle 201">
            <a:extLst>
              <a:ext uri="{FF2B5EF4-FFF2-40B4-BE49-F238E27FC236}">
                <a16:creationId xmlns:a16="http://schemas.microsoft.com/office/drawing/2014/main" id="{D478BD4C-7C4D-9443-809A-7543B7E4BA0B}"/>
              </a:ext>
            </a:extLst>
          </p:cNvPr>
          <p:cNvSpPr/>
          <p:nvPr/>
        </p:nvSpPr>
        <p:spPr>
          <a:xfrm>
            <a:off x="7378421" y="30038072"/>
            <a:ext cx="3068301" cy="1889766"/>
          </a:xfrm>
          <a:prstGeom prst="rect">
            <a:avLst/>
          </a:prstGeom>
          <a:solidFill>
            <a:schemeClr val="accent5">
              <a:lumMod val="60000"/>
              <a:lumOff val="40000"/>
            </a:schemeClr>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latin typeface="Helvetica" pitchFamily="2" charset="0"/>
              <a:ea typeface="Helvetica" charset="0"/>
              <a:cs typeface="Helvetica" charset="0"/>
            </a:endParaRPr>
          </a:p>
        </p:txBody>
      </p:sp>
      <p:sp>
        <p:nvSpPr>
          <p:cNvPr id="205" name="TextBox 204">
            <a:extLst>
              <a:ext uri="{FF2B5EF4-FFF2-40B4-BE49-F238E27FC236}">
                <a16:creationId xmlns:a16="http://schemas.microsoft.com/office/drawing/2014/main" id="{C111FF4C-31A8-1545-8CC5-E16617A9F28E}"/>
              </a:ext>
            </a:extLst>
          </p:cNvPr>
          <p:cNvSpPr txBox="1"/>
          <p:nvPr/>
        </p:nvSpPr>
        <p:spPr>
          <a:xfrm>
            <a:off x="7502945" y="30505902"/>
            <a:ext cx="2778325" cy="954107"/>
          </a:xfrm>
          <a:prstGeom prst="rect">
            <a:avLst/>
          </a:prstGeom>
          <a:noFill/>
        </p:spPr>
        <p:txBody>
          <a:bodyPr wrap="none" rtlCol="0">
            <a:spAutoFit/>
          </a:bodyPr>
          <a:lstStyle/>
          <a:p>
            <a:pPr algn="ctr"/>
            <a:r>
              <a:rPr lang="en-US" sz="2800" dirty="0">
                <a:latin typeface="Helvetica" pitchFamily="2" charset="0"/>
              </a:rPr>
              <a:t>VCF w/ </a:t>
            </a:r>
          </a:p>
          <a:p>
            <a:pPr algn="ctr"/>
            <a:r>
              <a:rPr lang="en-US" sz="2800" dirty="0">
                <a:latin typeface="Helvetica" pitchFamily="2" charset="0"/>
              </a:rPr>
              <a:t>All Exonic SNVs</a:t>
            </a:r>
          </a:p>
        </p:txBody>
      </p:sp>
      <p:sp>
        <p:nvSpPr>
          <p:cNvPr id="208" name="Up Arrow 207">
            <a:extLst>
              <a:ext uri="{FF2B5EF4-FFF2-40B4-BE49-F238E27FC236}">
                <a16:creationId xmlns:a16="http://schemas.microsoft.com/office/drawing/2014/main" id="{4BB9EE83-7332-9F47-90E7-78EA860E434C}"/>
              </a:ext>
            </a:extLst>
          </p:cNvPr>
          <p:cNvSpPr/>
          <p:nvPr/>
        </p:nvSpPr>
        <p:spPr>
          <a:xfrm rot="10800000" flipV="1">
            <a:off x="14581929" y="26158442"/>
            <a:ext cx="733083" cy="977202"/>
          </a:xfrm>
          <a:prstGeom prst="upArrow">
            <a:avLst/>
          </a:prstGeom>
          <a:solidFill>
            <a:schemeClr val="tx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209" name="Up Arrow 208">
            <a:extLst>
              <a:ext uri="{FF2B5EF4-FFF2-40B4-BE49-F238E27FC236}">
                <a16:creationId xmlns:a16="http://schemas.microsoft.com/office/drawing/2014/main" id="{BCFAB554-0ED1-E04D-AE0A-30ABFAB6B608}"/>
              </a:ext>
            </a:extLst>
          </p:cNvPr>
          <p:cNvSpPr/>
          <p:nvPr/>
        </p:nvSpPr>
        <p:spPr>
          <a:xfrm rot="10800000" flipV="1">
            <a:off x="14581929" y="23677738"/>
            <a:ext cx="733083" cy="977202"/>
          </a:xfrm>
          <a:prstGeom prst="upArrow">
            <a:avLst/>
          </a:prstGeom>
          <a:solidFill>
            <a:schemeClr val="tx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210" name="Rectangle 209">
            <a:extLst>
              <a:ext uri="{FF2B5EF4-FFF2-40B4-BE49-F238E27FC236}">
                <a16:creationId xmlns:a16="http://schemas.microsoft.com/office/drawing/2014/main" id="{53831E92-27BB-AF45-8BDF-7FB94E9D3FE8}"/>
              </a:ext>
            </a:extLst>
          </p:cNvPr>
          <p:cNvSpPr/>
          <p:nvPr/>
        </p:nvSpPr>
        <p:spPr>
          <a:xfrm>
            <a:off x="12988765" y="30476698"/>
            <a:ext cx="3919410" cy="1281041"/>
          </a:xfrm>
          <a:prstGeom prst="rect">
            <a:avLst/>
          </a:prstGeom>
          <a:solidFill>
            <a:schemeClr val="accent6">
              <a:lumMod val="60000"/>
              <a:lumOff val="40000"/>
            </a:schemeClr>
          </a:solidFill>
          <a:ln w="508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Helvetica" pitchFamily="2" charset="0"/>
                <a:ea typeface="Helvetica" charset="0"/>
                <a:cs typeface="Helvetica" charset="0"/>
              </a:rPr>
              <a:t>Characterize SNV </a:t>
            </a:r>
          </a:p>
          <a:p>
            <a:pPr algn="ctr"/>
            <a:r>
              <a:rPr lang="en-US" sz="2800" dirty="0">
                <a:solidFill>
                  <a:schemeClr val="tx1"/>
                </a:solidFill>
                <a:latin typeface="Helvetica" pitchFamily="2" charset="0"/>
                <a:ea typeface="Helvetica" charset="0"/>
                <a:cs typeface="Helvetica" charset="0"/>
              </a:rPr>
              <a:t>MAF distributions</a:t>
            </a:r>
          </a:p>
        </p:txBody>
      </p:sp>
      <p:sp>
        <p:nvSpPr>
          <p:cNvPr id="108" name="Rectangle 107">
            <a:extLst>
              <a:ext uri="{FF2B5EF4-FFF2-40B4-BE49-F238E27FC236}">
                <a16:creationId xmlns:a16="http://schemas.microsoft.com/office/drawing/2014/main" id="{5124FDB6-D5F1-644A-B466-097EDF963C91}"/>
              </a:ext>
            </a:extLst>
          </p:cNvPr>
          <p:cNvSpPr/>
          <p:nvPr/>
        </p:nvSpPr>
        <p:spPr>
          <a:xfrm>
            <a:off x="34284762" y="4068602"/>
            <a:ext cx="16141840" cy="17936684"/>
          </a:xfrm>
          <a:prstGeom prst="rect">
            <a:avLst/>
          </a:prstGeom>
          <a:noFill/>
          <a:ln>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805C0DE2-6151-D649-BF26-DCD24EC5EA35}"/>
              </a:ext>
            </a:extLst>
          </p:cNvPr>
          <p:cNvSpPr txBox="1"/>
          <p:nvPr/>
        </p:nvSpPr>
        <p:spPr>
          <a:xfrm>
            <a:off x="36851634" y="4183394"/>
            <a:ext cx="4021039" cy="646331"/>
          </a:xfrm>
          <a:prstGeom prst="rect">
            <a:avLst/>
          </a:prstGeom>
          <a:noFill/>
        </p:spPr>
        <p:txBody>
          <a:bodyPr wrap="square" rtlCol="0">
            <a:spAutoFit/>
          </a:bodyPr>
          <a:lstStyle/>
          <a:p>
            <a:pPr algn="ctr"/>
            <a:r>
              <a:rPr lang="en-US" sz="3600" b="1" dirty="0">
                <a:latin typeface="Helvetica" pitchFamily="2" charset="0"/>
              </a:rPr>
              <a:t>All Regions</a:t>
            </a:r>
          </a:p>
        </p:txBody>
      </p:sp>
      <p:sp>
        <p:nvSpPr>
          <p:cNvPr id="267" name="TextBox 266">
            <a:extLst>
              <a:ext uri="{FF2B5EF4-FFF2-40B4-BE49-F238E27FC236}">
                <a16:creationId xmlns:a16="http://schemas.microsoft.com/office/drawing/2014/main" id="{466B51FC-0AEC-6341-B372-B2E6037F3DF7}"/>
              </a:ext>
            </a:extLst>
          </p:cNvPr>
          <p:cNvSpPr txBox="1"/>
          <p:nvPr/>
        </p:nvSpPr>
        <p:spPr>
          <a:xfrm>
            <a:off x="43439543" y="4181183"/>
            <a:ext cx="6714438" cy="646331"/>
          </a:xfrm>
          <a:prstGeom prst="rect">
            <a:avLst/>
          </a:prstGeom>
          <a:noFill/>
        </p:spPr>
        <p:txBody>
          <a:bodyPr wrap="square" rtlCol="0">
            <a:spAutoFit/>
          </a:bodyPr>
          <a:lstStyle/>
          <a:p>
            <a:pPr algn="ctr"/>
            <a:r>
              <a:rPr lang="en-US" sz="3600" b="1" dirty="0">
                <a:latin typeface="Helvetica" pitchFamily="2" charset="0"/>
              </a:rPr>
              <a:t>Regions </a:t>
            </a:r>
            <a:r>
              <a:rPr lang="en-US" sz="3600" b="1" u="sng" dirty="0">
                <a:latin typeface="Helvetica" pitchFamily="2" charset="0"/>
              </a:rPr>
              <a:t>&lt;</a:t>
            </a:r>
            <a:r>
              <a:rPr lang="en-US" sz="3600" b="1" dirty="0">
                <a:latin typeface="Helvetica" pitchFamily="2" charset="0"/>
              </a:rPr>
              <a:t> 100 residues long</a:t>
            </a:r>
          </a:p>
        </p:txBody>
      </p:sp>
      <p:pic>
        <p:nvPicPr>
          <p:cNvPr id="532" name="Picture 531">
            <a:extLst>
              <a:ext uri="{FF2B5EF4-FFF2-40B4-BE49-F238E27FC236}">
                <a16:creationId xmlns:a16="http://schemas.microsoft.com/office/drawing/2014/main" id="{D0B7FBC6-9CAA-CE48-B70B-79096AA20C42}"/>
              </a:ext>
            </a:extLst>
          </p:cNvPr>
          <p:cNvPicPr>
            <a:picLocks noChangeAspect="1"/>
          </p:cNvPicPr>
          <p:nvPr/>
        </p:nvPicPr>
        <p:blipFill>
          <a:blip r:embed="rId12"/>
          <a:stretch>
            <a:fillRect/>
          </a:stretch>
        </p:blipFill>
        <p:spPr>
          <a:xfrm>
            <a:off x="42810350" y="15124610"/>
            <a:ext cx="7543800" cy="5029200"/>
          </a:xfrm>
          <a:prstGeom prst="rect">
            <a:avLst/>
          </a:prstGeom>
        </p:spPr>
      </p:pic>
      <p:pic>
        <p:nvPicPr>
          <p:cNvPr id="534" name="Picture 533">
            <a:extLst>
              <a:ext uri="{FF2B5EF4-FFF2-40B4-BE49-F238E27FC236}">
                <a16:creationId xmlns:a16="http://schemas.microsoft.com/office/drawing/2014/main" id="{C8B001D2-C0F1-4A43-ABE7-0289CFA716DD}"/>
              </a:ext>
            </a:extLst>
          </p:cNvPr>
          <p:cNvPicPr>
            <a:picLocks noChangeAspect="1"/>
          </p:cNvPicPr>
          <p:nvPr/>
        </p:nvPicPr>
        <p:blipFill>
          <a:blip r:embed="rId13"/>
          <a:stretch>
            <a:fillRect/>
          </a:stretch>
        </p:blipFill>
        <p:spPr>
          <a:xfrm>
            <a:off x="34487228" y="15124610"/>
            <a:ext cx="7543800" cy="5029200"/>
          </a:xfrm>
          <a:prstGeom prst="rect">
            <a:avLst/>
          </a:prstGeom>
        </p:spPr>
      </p:pic>
      <p:pic>
        <p:nvPicPr>
          <p:cNvPr id="536" name="Picture 535">
            <a:extLst>
              <a:ext uri="{FF2B5EF4-FFF2-40B4-BE49-F238E27FC236}">
                <a16:creationId xmlns:a16="http://schemas.microsoft.com/office/drawing/2014/main" id="{83CAC547-711E-8D45-88B6-CAD181F53BDD}"/>
              </a:ext>
            </a:extLst>
          </p:cNvPr>
          <p:cNvPicPr>
            <a:picLocks noChangeAspect="1"/>
          </p:cNvPicPr>
          <p:nvPr/>
        </p:nvPicPr>
        <p:blipFill>
          <a:blip r:embed="rId14"/>
          <a:stretch>
            <a:fillRect/>
          </a:stretch>
        </p:blipFill>
        <p:spPr>
          <a:xfrm>
            <a:off x="42810350" y="10000949"/>
            <a:ext cx="7543800" cy="5029200"/>
          </a:xfrm>
          <a:prstGeom prst="rect">
            <a:avLst/>
          </a:prstGeom>
        </p:spPr>
      </p:pic>
      <p:pic>
        <p:nvPicPr>
          <p:cNvPr id="538" name="Picture 537">
            <a:extLst>
              <a:ext uri="{FF2B5EF4-FFF2-40B4-BE49-F238E27FC236}">
                <a16:creationId xmlns:a16="http://schemas.microsoft.com/office/drawing/2014/main" id="{0A992928-0F3D-2F44-B119-2017904769D9}"/>
              </a:ext>
            </a:extLst>
          </p:cNvPr>
          <p:cNvPicPr>
            <a:picLocks noChangeAspect="1"/>
          </p:cNvPicPr>
          <p:nvPr/>
        </p:nvPicPr>
        <p:blipFill>
          <a:blip r:embed="rId15"/>
          <a:stretch>
            <a:fillRect/>
          </a:stretch>
        </p:blipFill>
        <p:spPr>
          <a:xfrm>
            <a:off x="34487228" y="10000949"/>
            <a:ext cx="7543800" cy="5029200"/>
          </a:xfrm>
          <a:prstGeom prst="rect">
            <a:avLst/>
          </a:prstGeom>
        </p:spPr>
      </p:pic>
      <p:pic>
        <p:nvPicPr>
          <p:cNvPr id="540" name="Picture 539">
            <a:extLst>
              <a:ext uri="{FF2B5EF4-FFF2-40B4-BE49-F238E27FC236}">
                <a16:creationId xmlns:a16="http://schemas.microsoft.com/office/drawing/2014/main" id="{1F790CAF-737C-DA4E-90AB-AE6239958DAF}"/>
              </a:ext>
            </a:extLst>
          </p:cNvPr>
          <p:cNvPicPr>
            <a:picLocks noChangeAspect="1"/>
          </p:cNvPicPr>
          <p:nvPr/>
        </p:nvPicPr>
        <p:blipFill>
          <a:blip r:embed="rId16"/>
          <a:stretch>
            <a:fillRect/>
          </a:stretch>
        </p:blipFill>
        <p:spPr>
          <a:xfrm>
            <a:off x="42810350" y="4783710"/>
            <a:ext cx="7543800" cy="5029200"/>
          </a:xfrm>
          <a:prstGeom prst="rect">
            <a:avLst/>
          </a:prstGeom>
        </p:spPr>
      </p:pic>
      <p:pic>
        <p:nvPicPr>
          <p:cNvPr id="542" name="Picture 541">
            <a:extLst>
              <a:ext uri="{FF2B5EF4-FFF2-40B4-BE49-F238E27FC236}">
                <a16:creationId xmlns:a16="http://schemas.microsoft.com/office/drawing/2014/main" id="{02793BD3-BFE4-B24D-8011-4EC7EF3F130C}"/>
              </a:ext>
            </a:extLst>
          </p:cNvPr>
          <p:cNvPicPr>
            <a:picLocks noChangeAspect="1"/>
          </p:cNvPicPr>
          <p:nvPr/>
        </p:nvPicPr>
        <p:blipFill>
          <a:blip r:embed="rId17"/>
          <a:stretch>
            <a:fillRect/>
          </a:stretch>
        </p:blipFill>
        <p:spPr>
          <a:xfrm>
            <a:off x="34487228" y="4783710"/>
            <a:ext cx="7543800" cy="5029200"/>
          </a:xfrm>
          <a:prstGeom prst="rect">
            <a:avLst/>
          </a:prstGeom>
        </p:spPr>
      </p:pic>
      <p:sp>
        <p:nvSpPr>
          <p:cNvPr id="284" name="TextBox 283">
            <a:extLst>
              <a:ext uri="{FF2B5EF4-FFF2-40B4-BE49-F238E27FC236}">
                <a16:creationId xmlns:a16="http://schemas.microsoft.com/office/drawing/2014/main" id="{0027B211-0F0C-054D-923C-86317C1E40F3}"/>
              </a:ext>
            </a:extLst>
          </p:cNvPr>
          <p:cNvSpPr txBox="1"/>
          <p:nvPr/>
        </p:nvSpPr>
        <p:spPr>
          <a:xfrm>
            <a:off x="34498776" y="20307602"/>
            <a:ext cx="15819053" cy="1569660"/>
          </a:xfrm>
          <a:prstGeom prst="rect">
            <a:avLst/>
          </a:prstGeom>
          <a:noFill/>
        </p:spPr>
        <p:txBody>
          <a:bodyPr wrap="square" rtlCol="0">
            <a:spAutoFit/>
          </a:bodyPr>
          <a:lstStyle/>
          <a:p>
            <a:r>
              <a:rPr lang="en-US" sz="3200" dirty="0">
                <a:latin typeface="Helvetica" pitchFamily="2" charset="0"/>
              </a:rPr>
              <a:t>Protein IDs were filtered for Swiss-Prot reviewed proteins. All three types of disordered regions have long tails, but are primarily made up of sequences smaller than 100 residues. There are many more predicted regions than derived or curated regions. </a:t>
            </a:r>
          </a:p>
        </p:txBody>
      </p:sp>
      <p:sp>
        <p:nvSpPr>
          <p:cNvPr id="288" name="TextBox 287">
            <a:extLst>
              <a:ext uri="{FF2B5EF4-FFF2-40B4-BE49-F238E27FC236}">
                <a16:creationId xmlns:a16="http://schemas.microsoft.com/office/drawing/2014/main" id="{1D19CA1E-6D34-A043-8FEB-BBD7620327D1}"/>
              </a:ext>
            </a:extLst>
          </p:cNvPr>
          <p:cNvSpPr txBox="1"/>
          <p:nvPr/>
        </p:nvSpPr>
        <p:spPr>
          <a:xfrm>
            <a:off x="18694897" y="10878542"/>
            <a:ext cx="5500608" cy="400110"/>
          </a:xfrm>
          <a:prstGeom prst="rect">
            <a:avLst/>
          </a:prstGeom>
          <a:noFill/>
        </p:spPr>
        <p:txBody>
          <a:bodyPr wrap="none" rtlCol="0">
            <a:spAutoFit/>
          </a:bodyPr>
          <a:lstStyle/>
          <a:p>
            <a:r>
              <a:rPr lang="en-US" sz="2000" dirty="0">
                <a:latin typeface="Helvetica" pitchFamily="2" charset="0"/>
              </a:rPr>
              <a:t>Piovesan et al., </a:t>
            </a:r>
            <a:r>
              <a:rPr lang="en-US" sz="2000" i="1" dirty="0">
                <a:latin typeface="Helvetica" pitchFamily="2" charset="0"/>
              </a:rPr>
              <a:t>Nucleic Acids Research</a:t>
            </a:r>
            <a:r>
              <a:rPr lang="en-US" sz="2000" dirty="0">
                <a:latin typeface="Helvetica" pitchFamily="2" charset="0"/>
              </a:rPr>
              <a:t>, 2018</a:t>
            </a:r>
          </a:p>
        </p:txBody>
      </p:sp>
      <p:sp>
        <p:nvSpPr>
          <p:cNvPr id="118" name="Rectangle 117">
            <a:extLst>
              <a:ext uri="{FF2B5EF4-FFF2-40B4-BE49-F238E27FC236}">
                <a16:creationId xmlns:a16="http://schemas.microsoft.com/office/drawing/2014/main" id="{5D3D9152-033B-E348-A35D-3FAB2906C399}"/>
              </a:ext>
            </a:extLst>
          </p:cNvPr>
          <p:cNvSpPr/>
          <p:nvPr/>
        </p:nvSpPr>
        <p:spPr>
          <a:xfrm>
            <a:off x="1583228" y="23043947"/>
            <a:ext cx="2464733" cy="1773044"/>
          </a:xfrm>
          <a:prstGeom prst="rect">
            <a:avLst/>
          </a:prstGeom>
          <a:solidFill>
            <a:schemeClr val="accent2"/>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Helvetica" pitchFamily="2" charset="0"/>
              </a:rPr>
              <a:t>P1: 10-20 AA</a:t>
            </a:r>
          </a:p>
          <a:p>
            <a:r>
              <a:rPr lang="en-US" sz="2400" dirty="0">
                <a:solidFill>
                  <a:schemeClr val="tx1"/>
                </a:solidFill>
                <a:latin typeface="Helvetica" pitchFamily="2" charset="0"/>
              </a:rPr>
              <a:t>P2: 5-20 AA</a:t>
            </a:r>
          </a:p>
          <a:p>
            <a:r>
              <a:rPr lang="en-US" sz="2400" dirty="0">
                <a:solidFill>
                  <a:schemeClr val="tx1"/>
                </a:solidFill>
                <a:latin typeface="Helvetica" pitchFamily="2" charset="0"/>
              </a:rPr>
              <a:t>P3: 102-105 AA</a:t>
            </a:r>
          </a:p>
          <a:p>
            <a:r>
              <a:rPr lang="en-US" sz="2400" dirty="0">
                <a:solidFill>
                  <a:schemeClr val="tx1"/>
                </a:solidFill>
                <a:latin typeface="Helvetica" pitchFamily="2" charset="0"/>
              </a:rPr>
              <a:t>…</a:t>
            </a:r>
          </a:p>
        </p:txBody>
      </p:sp>
      <p:grpSp>
        <p:nvGrpSpPr>
          <p:cNvPr id="551" name="Group 550">
            <a:extLst>
              <a:ext uri="{FF2B5EF4-FFF2-40B4-BE49-F238E27FC236}">
                <a16:creationId xmlns:a16="http://schemas.microsoft.com/office/drawing/2014/main" id="{96EC88E6-D74E-3440-A2FF-5B3B5C4631BB}"/>
              </a:ext>
            </a:extLst>
          </p:cNvPr>
          <p:cNvGrpSpPr/>
          <p:nvPr/>
        </p:nvGrpSpPr>
        <p:grpSpPr>
          <a:xfrm>
            <a:off x="7238000" y="26793037"/>
            <a:ext cx="3251696" cy="1118096"/>
            <a:chOff x="7436834" y="33178633"/>
            <a:chExt cx="3251696" cy="1118096"/>
          </a:xfrm>
        </p:grpSpPr>
        <p:sp>
          <p:nvSpPr>
            <p:cNvPr id="550" name="TextBox 549">
              <a:extLst>
                <a:ext uri="{FF2B5EF4-FFF2-40B4-BE49-F238E27FC236}">
                  <a16:creationId xmlns:a16="http://schemas.microsoft.com/office/drawing/2014/main" id="{14FFB727-879F-CF4A-BE77-94053D919F09}"/>
                </a:ext>
              </a:extLst>
            </p:cNvPr>
            <p:cNvSpPr txBox="1"/>
            <p:nvPr/>
          </p:nvSpPr>
          <p:spPr>
            <a:xfrm>
              <a:off x="7469379" y="33260628"/>
              <a:ext cx="3219151" cy="954107"/>
            </a:xfrm>
            <a:prstGeom prst="rect">
              <a:avLst/>
            </a:prstGeom>
            <a:noFill/>
          </p:spPr>
          <p:txBody>
            <a:bodyPr wrap="none" rtlCol="0">
              <a:spAutoFit/>
            </a:bodyPr>
            <a:lstStyle/>
            <a:p>
              <a:r>
                <a:rPr lang="en-US" sz="2800" dirty="0">
                  <a:latin typeface="Helvetica" pitchFamily="2" charset="0"/>
                </a:rPr>
                <a:t>Intersect VCF with </a:t>
              </a:r>
            </a:p>
            <a:p>
              <a:r>
                <a:rPr lang="en-US" sz="2800" dirty="0">
                  <a:latin typeface="Helvetica" pitchFamily="2" charset="0"/>
                </a:rPr>
                <a:t>IDR coordinates</a:t>
              </a:r>
            </a:p>
          </p:txBody>
        </p:sp>
        <p:sp>
          <p:nvSpPr>
            <p:cNvPr id="301" name="Rectangle 300">
              <a:extLst>
                <a:ext uri="{FF2B5EF4-FFF2-40B4-BE49-F238E27FC236}">
                  <a16:creationId xmlns:a16="http://schemas.microsoft.com/office/drawing/2014/main" id="{7A98F123-46AA-6243-B87E-3159562F8A6C}"/>
                </a:ext>
              </a:extLst>
            </p:cNvPr>
            <p:cNvSpPr/>
            <p:nvPr/>
          </p:nvSpPr>
          <p:spPr>
            <a:xfrm>
              <a:off x="7436834" y="33178633"/>
              <a:ext cx="3151241" cy="1118096"/>
            </a:xfrm>
            <a:prstGeom prst="rect">
              <a:avLst/>
            </a:prstGeom>
            <a:no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latin typeface="Helvetica" pitchFamily="2" charset="0"/>
                <a:ea typeface="Helvetica" charset="0"/>
                <a:cs typeface="Helvetica" charset="0"/>
              </a:endParaRPr>
            </a:p>
          </p:txBody>
        </p:sp>
      </p:grpSp>
      <p:sp>
        <p:nvSpPr>
          <p:cNvPr id="302" name="Up Arrow 301">
            <a:extLst>
              <a:ext uri="{FF2B5EF4-FFF2-40B4-BE49-F238E27FC236}">
                <a16:creationId xmlns:a16="http://schemas.microsoft.com/office/drawing/2014/main" id="{F9F5C59B-C6AC-C64E-9A64-14056CBCA0C9}"/>
              </a:ext>
            </a:extLst>
          </p:cNvPr>
          <p:cNvSpPr/>
          <p:nvPr/>
        </p:nvSpPr>
        <p:spPr>
          <a:xfrm rot="10800000" flipV="1">
            <a:off x="8590493" y="28094208"/>
            <a:ext cx="733084" cy="1553957"/>
          </a:xfrm>
          <a:prstGeom prst="upArrow">
            <a:avLst/>
          </a:prstGeom>
          <a:solidFill>
            <a:schemeClr val="tx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303" name="Up Arrow 302">
            <a:extLst>
              <a:ext uri="{FF2B5EF4-FFF2-40B4-BE49-F238E27FC236}">
                <a16:creationId xmlns:a16="http://schemas.microsoft.com/office/drawing/2014/main" id="{CF3D5AF5-5C6B-904F-B578-AAC22592E7A2}"/>
              </a:ext>
            </a:extLst>
          </p:cNvPr>
          <p:cNvSpPr/>
          <p:nvPr/>
        </p:nvSpPr>
        <p:spPr>
          <a:xfrm rot="10800000">
            <a:off x="8590494" y="25286436"/>
            <a:ext cx="733084" cy="1327021"/>
          </a:xfrm>
          <a:prstGeom prst="upArrow">
            <a:avLst/>
          </a:prstGeom>
          <a:solidFill>
            <a:schemeClr val="tx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304" name="Up Arrow 303">
            <a:extLst>
              <a:ext uri="{FF2B5EF4-FFF2-40B4-BE49-F238E27FC236}">
                <a16:creationId xmlns:a16="http://schemas.microsoft.com/office/drawing/2014/main" id="{E2BCC8E5-CD6A-2F44-8468-5D73F2532099}"/>
              </a:ext>
            </a:extLst>
          </p:cNvPr>
          <p:cNvSpPr/>
          <p:nvPr/>
        </p:nvSpPr>
        <p:spPr>
          <a:xfrm rot="5400000">
            <a:off x="11478246" y="26617135"/>
            <a:ext cx="709819" cy="1927338"/>
          </a:xfrm>
          <a:prstGeom prst="upArrow">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106" name="TextBox 105">
            <a:extLst>
              <a:ext uri="{FF2B5EF4-FFF2-40B4-BE49-F238E27FC236}">
                <a16:creationId xmlns:a16="http://schemas.microsoft.com/office/drawing/2014/main" id="{83543DCB-E6E5-5E4C-87FD-834B0EDE9976}"/>
              </a:ext>
            </a:extLst>
          </p:cNvPr>
          <p:cNvSpPr txBox="1"/>
          <p:nvPr/>
        </p:nvSpPr>
        <p:spPr>
          <a:xfrm>
            <a:off x="15307076" y="26464743"/>
            <a:ext cx="1293944" cy="553998"/>
          </a:xfrm>
          <a:prstGeom prst="rect">
            <a:avLst/>
          </a:prstGeom>
          <a:noFill/>
        </p:spPr>
        <p:txBody>
          <a:bodyPr wrap="none" rtlCol="0">
            <a:spAutoFit/>
          </a:bodyPr>
          <a:lstStyle/>
          <a:p>
            <a:r>
              <a:rPr lang="en-US" sz="3000" dirty="0">
                <a:latin typeface="Helvetica" pitchFamily="2" charset="0"/>
              </a:rPr>
              <a:t>BioBin</a:t>
            </a:r>
          </a:p>
        </p:txBody>
      </p:sp>
      <p:sp>
        <p:nvSpPr>
          <p:cNvPr id="115" name="TextBox 114">
            <a:extLst>
              <a:ext uri="{FF2B5EF4-FFF2-40B4-BE49-F238E27FC236}">
                <a16:creationId xmlns:a16="http://schemas.microsoft.com/office/drawing/2014/main" id="{1026547D-A11C-954F-B852-DA8E29BCB79A}"/>
              </a:ext>
            </a:extLst>
          </p:cNvPr>
          <p:cNvSpPr txBox="1"/>
          <p:nvPr/>
        </p:nvSpPr>
        <p:spPr>
          <a:xfrm>
            <a:off x="18221498" y="28652605"/>
            <a:ext cx="7317549" cy="2062103"/>
          </a:xfrm>
          <a:prstGeom prst="rect">
            <a:avLst/>
          </a:prstGeom>
          <a:noFill/>
        </p:spPr>
        <p:txBody>
          <a:bodyPr wrap="square" rtlCol="0">
            <a:spAutoFit/>
          </a:bodyPr>
          <a:lstStyle/>
          <a:p>
            <a:r>
              <a:rPr lang="en-US" sz="3200" dirty="0">
                <a:latin typeface="Helvetica" pitchFamily="2" charset="0"/>
              </a:rPr>
              <a:t>Perform rare variant association tests between AD cases and controls to identifying genes associated to AD through SNVs in their IDRs.</a:t>
            </a:r>
          </a:p>
        </p:txBody>
      </p:sp>
      <p:pic>
        <p:nvPicPr>
          <p:cNvPr id="12" name="Picture 11">
            <a:extLst>
              <a:ext uri="{FF2B5EF4-FFF2-40B4-BE49-F238E27FC236}">
                <a16:creationId xmlns:a16="http://schemas.microsoft.com/office/drawing/2014/main" id="{70A60D76-22B1-1F43-83E9-E028EDA159FD}"/>
              </a:ext>
            </a:extLst>
          </p:cNvPr>
          <p:cNvPicPr>
            <a:picLocks noChangeAspect="1"/>
          </p:cNvPicPr>
          <p:nvPr/>
        </p:nvPicPr>
        <p:blipFill>
          <a:blip r:embed="rId18"/>
          <a:stretch>
            <a:fillRect/>
          </a:stretch>
        </p:blipFill>
        <p:spPr>
          <a:xfrm>
            <a:off x="25730134" y="27519282"/>
            <a:ext cx="7079465" cy="4133569"/>
          </a:xfrm>
          <a:prstGeom prst="rect">
            <a:avLst/>
          </a:prstGeom>
        </p:spPr>
      </p:pic>
      <p:sp>
        <p:nvSpPr>
          <p:cNvPr id="117" name="TextBox 116">
            <a:extLst>
              <a:ext uri="{FF2B5EF4-FFF2-40B4-BE49-F238E27FC236}">
                <a16:creationId xmlns:a16="http://schemas.microsoft.com/office/drawing/2014/main" id="{62DD2C47-0AE9-8242-9D3C-E8E28C26749A}"/>
              </a:ext>
            </a:extLst>
          </p:cNvPr>
          <p:cNvSpPr txBox="1"/>
          <p:nvPr/>
        </p:nvSpPr>
        <p:spPr>
          <a:xfrm>
            <a:off x="26799124" y="31652851"/>
            <a:ext cx="5027338" cy="400110"/>
          </a:xfrm>
          <a:prstGeom prst="rect">
            <a:avLst/>
          </a:prstGeom>
          <a:noFill/>
        </p:spPr>
        <p:txBody>
          <a:bodyPr wrap="none" rtlCol="0">
            <a:spAutoFit/>
          </a:bodyPr>
          <a:lstStyle/>
          <a:p>
            <a:r>
              <a:rPr lang="en-US" sz="2000" dirty="0">
                <a:latin typeface="Helvetica" pitchFamily="2" charset="0"/>
              </a:rPr>
              <a:t>Miller et al,. </a:t>
            </a:r>
            <a:r>
              <a:rPr lang="en-US" sz="2000" i="1" dirty="0">
                <a:latin typeface="Helvetica" pitchFamily="2" charset="0"/>
              </a:rPr>
              <a:t>BMC Medical Genomics. </a:t>
            </a:r>
            <a:r>
              <a:rPr lang="en-US" sz="2000" dirty="0">
                <a:latin typeface="Helvetica" pitchFamily="2" charset="0"/>
              </a:rPr>
              <a:t>2018</a:t>
            </a:r>
          </a:p>
        </p:txBody>
      </p:sp>
      <p:cxnSp>
        <p:nvCxnSpPr>
          <p:cNvPr id="17" name="Straight Connector 16">
            <a:extLst>
              <a:ext uri="{FF2B5EF4-FFF2-40B4-BE49-F238E27FC236}">
                <a16:creationId xmlns:a16="http://schemas.microsoft.com/office/drawing/2014/main" id="{10877837-DF02-1D48-959C-1D9F187B1F08}"/>
              </a:ext>
            </a:extLst>
          </p:cNvPr>
          <p:cNvCxnSpPr/>
          <p:nvPr/>
        </p:nvCxnSpPr>
        <p:spPr>
          <a:xfrm>
            <a:off x="17990774" y="5554269"/>
            <a:ext cx="7110151" cy="0"/>
          </a:xfrm>
          <a:prstGeom prst="line">
            <a:avLst/>
          </a:prstGeom>
          <a:ln w="98425">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3816ED4-D8DD-C247-88CD-4524815C9B9D}"/>
              </a:ext>
            </a:extLst>
          </p:cNvPr>
          <p:cNvSpPr/>
          <p:nvPr/>
        </p:nvSpPr>
        <p:spPr>
          <a:xfrm>
            <a:off x="956753" y="-2405197"/>
            <a:ext cx="35823995" cy="4291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799" b="1" dirty="0">
                <a:solidFill>
                  <a:schemeClr val="bg1"/>
                </a:solidFill>
                <a:latin typeface="Helvetica" pitchFamily="2" charset="0"/>
                <a:cs typeface="Arial" panose="020B0604020202020204" pitchFamily="34" charset="0"/>
              </a:rPr>
              <a:t>Quantifying genetic and phenotypic variability </a:t>
            </a:r>
          </a:p>
          <a:p>
            <a:r>
              <a:rPr lang="en-US" sz="8799" b="1" dirty="0">
                <a:solidFill>
                  <a:schemeClr val="bg1"/>
                </a:solidFill>
                <a:latin typeface="Helvetica" pitchFamily="2" charset="0"/>
                <a:cs typeface="Arial" panose="020B0604020202020204" pitchFamily="34" charset="0"/>
              </a:rPr>
              <a:t>associated with protein features</a:t>
            </a:r>
            <a:endParaRPr lang="en-US" sz="7200" dirty="0">
              <a:solidFill>
                <a:schemeClr val="bg1"/>
              </a:solidFill>
              <a:latin typeface="Helvetica" pitchFamily="2" charset="0"/>
              <a:cs typeface="Arial" panose="020B0604020202020204" pitchFamily="34" charset="0"/>
            </a:endParaRPr>
          </a:p>
          <a:p>
            <a:r>
              <a:rPr lang="en-US" sz="6000" dirty="0">
                <a:solidFill>
                  <a:schemeClr val="bg1"/>
                </a:solidFill>
                <a:latin typeface="Helvetica" pitchFamily="2" charset="0"/>
                <a:cs typeface="Arial" panose="020B0604020202020204" pitchFamily="34" charset="0"/>
              </a:rPr>
              <a:t>Jason E. Miller, Scott M. Dudek, Alex T. Frase, Theodore Drivas, and Marylyn D. Ritchie</a:t>
            </a:r>
          </a:p>
          <a:p>
            <a:r>
              <a:rPr lang="en-US" sz="3600" dirty="0">
                <a:solidFill>
                  <a:schemeClr val="bg1"/>
                </a:solidFill>
                <a:latin typeface="Helvetica" pitchFamily="2" charset="0"/>
                <a:cs typeface="Arial" panose="020B0604020202020204" pitchFamily="34" charset="0"/>
              </a:rPr>
              <a:t>Department of Genetics, Institute for Biomedical Informatics, University of Pennsylvania, Philadelphia, PA, USA</a:t>
            </a:r>
            <a:r>
              <a:rPr lang="en-US" sz="2800" dirty="0">
                <a:solidFill>
                  <a:schemeClr val="bg1"/>
                </a:solidFill>
                <a:latin typeface="Helvetica" pitchFamily="2" charset="0"/>
                <a:cs typeface="Arial" panose="020B0604020202020204" pitchFamily="34" charset="0"/>
              </a:rPr>
              <a:t> </a:t>
            </a:r>
          </a:p>
          <a:p>
            <a:endParaRPr lang="en-US" sz="1201" dirty="0">
              <a:solidFill>
                <a:schemeClr val="bg1"/>
              </a:solidFill>
              <a:latin typeface="Helvetica" pitchFamily="2" charset="0"/>
              <a:ea typeface="Helvetica" charset="0"/>
              <a:cs typeface="Arial" panose="020B0604020202020204" pitchFamily="34" charset="0"/>
            </a:endParaRPr>
          </a:p>
        </p:txBody>
      </p:sp>
      <p:pic>
        <p:nvPicPr>
          <p:cNvPr id="122" name="Picture 121">
            <a:extLst>
              <a:ext uri="{FF2B5EF4-FFF2-40B4-BE49-F238E27FC236}">
                <a16:creationId xmlns:a16="http://schemas.microsoft.com/office/drawing/2014/main" id="{F9A59D8A-06EA-2D4C-9345-277155D12ABD}"/>
              </a:ext>
            </a:extLst>
          </p:cNvPr>
          <p:cNvPicPr>
            <a:picLocks noChangeAspect="1"/>
          </p:cNvPicPr>
          <p:nvPr/>
        </p:nvPicPr>
        <p:blipFill>
          <a:blip r:embed="rId19"/>
          <a:stretch>
            <a:fillRect/>
          </a:stretch>
        </p:blipFill>
        <p:spPr>
          <a:xfrm>
            <a:off x="22599403" y="13028041"/>
            <a:ext cx="10830746" cy="6935377"/>
          </a:xfrm>
          <a:prstGeom prst="rect">
            <a:avLst/>
          </a:prstGeom>
        </p:spPr>
      </p:pic>
      <p:sp>
        <p:nvSpPr>
          <p:cNvPr id="125" name="TextBox 124">
            <a:extLst>
              <a:ext uri="{FF2B5EF4-FFF2-40B4-BE49-F238E27FC236}">
                <a16:creationId xmlns:a16="http://schemas.microsoft.com/office/drawing/2014/main" id="{D734954F-951B-8A45-9DF8-520E6FFDA189}"/>
              </a:ext>
            </a:extLst>
          </p:cNvPr>
          <p:cNvSpPr txBox="1"/>
          <p:nvPr/>
        </p:nvSpPr>
        <p:spPr>
          <a:xfrm>
            <a:off x="18422327" y="11905314"/>
            <a:ext cx="14387272" cy="1077218"/>
          </a:xfrm>
          <a:prstGeom prst="rect">
            <a:avLst/>
          </a:prstGeom>
          <a:noFill/>
        </p:spPr>
        <p:txBody>
          <a:bodyPr wrap="none" rtlCol="0">
            <a:spAutoFit/>
          </a:bodyPr>
          <a:lstStyle/>
          <a:p>
            <a:r>
              <a:rPr lang="en-US" sz="3200" b="1" dirty="0">
                <a:latin typeface="Helvetica" pitchFamily="2" charset="0"/>
              </a:rPr>
              <a:t>UniProt database contains genomics coordinates for structured domains</a:t>
            </a:r>
          </a:p>
          <a:p>
            <a:r>
              <a:rPr lang="en-US" sz="3200" b="1" dirty="0">
                <a:latin typeface="Helvetica" pitchFamily="2" charset="0"/>
              </a:rPr>
              <a:t>and some IDRs.</a:t>
            </a:r>
            <a:endParaRPr lang="en-US" sz="3200" b="1" dirty="0"/>
          </a:p>
        </p:txBody>
      </p:sp>
      <p:pic>
        <p:nvPicPr>
          <p:cNvPr id="7" name="Picture 6">
            <a:extLst>
              <a:ext uri="{FF2B5EF4-FFF2-40B4-BE49-F238E27FC236}">
                <a16:creationId xmlns:a16="http://schemas.microsoft.com/office/drawing/2014/main" id="{69CDB339-563B-AD4C-B4CB-D938B67CFBDB}"/>
              </a:ext>
            </a:extLst>
          </p:cNvPr>
          <p:cNvPicPr>
            <a:picLocks noChangeAspect="1"/>
          </p:cNvPicPr>
          <p:nvPr/>
        </p:nvPicPr>
        <p:blipFill rotWithShape="1">
          <a:blip r:embed="rId20"/>
          <a:srcRect t="7381"/>
          <a:stretch/>
        </p:blipFill>
        <p:spPr>
          <a:xfrm>
            <a:off x="26113615" y="23282797"/>
            <a:ext cx="7325915" cy="4523446"/>
          </a:xfrm>
          <a:prstGeom prst="rect">
            <a:avLst/>
          </a:prstGeom>
        </p:spPr>
      </p:pic>
      <p:sp>
        <p:nvSpPr>
          <p:cNvPr id="126" name="TextBox 125">
            <a:extLst>
              <a:ext uri="{FF2B5EF4-FFF2-40B4-BE49-F238E27FC236}">
                <a16:creationId xmlns:a16="http://schemas.microsoft.com/office/drawing/2014/main" id="{2B45F546-E635-7B48-AFDA-B422CFF6F4EF}"/>
              </a:ext>
            </a:extLst>
          </p:cNvPr>
          <p:cNvSpPr txBox="1"/>
          <p:nvPr/>
        </p:nvSpPr>
        <p:spPr>
          <a:xfrm>
            <a:off x="18312094" y="22149676"/>
            <a:ext cx="6788424" cy="954107"/>
          </a:xfrm>
          <a:prstGeom prst="rect">
            <a:avLst/>
          </a:prstGeom>
          <a:noFill/>
        </p:spPr>
        <p:txBody>
          <a:bodyPr wrap="square" rtlCol="0">
            <a:spAutoFit/>
          </a:bodyPr>
          <a:lstStyle/>
          <a:p>
            <a:r>
              <a:rPr lang="en-US" sz="2800" dirty="0">
                <a:latin typeface="Helvetica" pitchFamily="2" charset="0"/>
              </a:rPr>
              <a:t>Overall frequency of variants from 1000 genomes project in protein features.</a:t>
            </a:r>
          </a:p>
        </p:txBody>
      </p:sp>
      <p:sp>
        <p:nvSpPr>
          <p:cNvPr id="128" name="TextBox 127">
            <a:extLst>
              <a:ext uri="{FF2B5EF4-FFF2-40B4-BE49-F238E27FC236}">
                <a16:creationId xmlns:a16="http://schemas.microsoft.com/office/drawing/2014/main" id="{6FDADF6E-5B26-1A4C-B515-E42A71268E5C}"/>
              </a:ext>
            </a:extLst>
          </p:cNvPr>
          <p:cNvSpPr txBox="1"/>
          <p:nvPr/>
        </p:nvSpPr>
        <p:spPr>
          <a:xfrm>
            <a:off x="25960130" y="22125141"/>
            <a:ext cx="7364511" cy="954107"/>
          </a:xfrm>
          <a:prstGeom prst="rect">
            <a:avLst/>
          </a:prstGeom>
          <a:noFill/>
        </p:spPr>
        <p:txBody>
          <a:bodyPr wrap="square" rtlCol="0">
            <a:spAutoFit/>
          </a:bodyPr>
          <a:lstStyle/>
          <a:p>
            <a:r>
              <a:rPr lang="en-US" sz="2800" dirty="0">
                <a:latin typeface="Helvetica" pitchFamily="2" charset="0"/>
              </a:rPr>
              <a:t>Percent of low variants across different 1000 genomes ancestries and protein features.</a:t>
            </a:r>
          </a:p>
        </p:txBody>
      </p:sp>
      <p:sp>
        <p:nvSpPr>
          <p:cNvPr id="129" name="TextBox 128">
            <a:extLst>
              <a:ext uri="{FF2B5EF4-FFF2-40B4-BE49-F238E27FC236}">
                <a16:creationId xmlns:a16="http://schemas.microsoft.com/office/drawing/2014/main" id="{0D594CA9-4218-D640-978B-188C272F16CB}"/>
              </a:ext>
            </a:extLst>
          </p:cNvPr>
          <p:cNvSpPr txBox="1"/>
          <p:nvPr/>
        </p:nvSpPr>
        <p:spPr>
          <a:xfrm rot="16200000">
            <a:off x="24803039" y="25231880"/>
            <a:ext cx="2808556" cy="369332"/>
          </a:xfrm>
          <a:prstGeom prst="rect">
            <a:avLst/>
          </a:prstGeom>
          <a:solidFill>
            <a:schemeClr val="bg1"/>
          </a:solidFill>
        </p:spPr>
        <p:txBody>
          <a:bodyPr wrap="square" rtlCol="0">
            <a:spAutoFit/>
          </a:bodyPr>
          <a:lstStyle/>
          <a:p>
            <a:r>
              <a:rPr lang="en-US" sz="1800" dirty="0">
                <a:latin typeface="Helvetica" pitchFamily="2" charset="0"/>
              </a:rPr>
              <a:t>Fraction with MAF &lt; 0.05</a:t>
            </a:r>
          </a:p>
        </p:txBody>
      </p:sp>
      <p:sp>
        <p:nvSpPr>
          <p:cNvPr id="130" name="TextBox 129">
            <a:extLst>
              <a:ext uri="{FF2B5EF4-FFF2-40B4-BE49-F238E27FC236}">
                <a16:creationId xmlns:a16="http://schemas.microsoft.com/office/drawing/2014/main" id="{C4BE7188-74E4-E042-AFCC-65D254A46D88}"/>
              </a:ext>
            </a:extLst>
          </p:cNvPr>
          <p:cNvSpPr txBox="1"/>
          <p:nvPr/>
        </p:nvSpPr>
        <p:spPr>
          <a:xfrm rot="16200000">
            <a:off x="16877863" y="25186594"/>
            <a:ext cx="2808556" cy="369332"/>
          </a:xfrm>
          <a:prstGeom prst="rect">
            <a:avLst/>
          </a:prstGeom>
          <a:solidFill>
            <a:schemeClr val="bg1"/>
          </a:solidFill>
        </p:spPr>
        <p:txBody>
          <a:bodyPr wrap="square" rtlCol="0">
            <a:spAutoFit/>
          </a:bodyPr>
          <a:lstStyle/>
          <a:p>
            <a:pPr algn="ctr"/>
            <a:r>
              <a:rPr lang="en-US" sz="1800" dirty="0">
                <a:latin typeface="Helvetica" pitchFamily="2" charset="0"/>
              </a:rPr>
              <a:t>Density</a:t>
            </a:r>
          </a:p>
        </p:txBody>
      </p:sp>
      <p:sp>
        <p:nvSpPr>
          <p:cNvPr id="131" name="TextBox 130">
            <a:extLst>
              <a:ext uri="{FF2B5EF4-FFF2-40B4-BE49-F238E27FC236}">
                <a16:creationId xmlns:a16="http://schemas.microsoft.com/office/drawing/2014/main" id="{F908D89A-230D-5F47-8BC1-04E869AC4EB5}"/>
              </a:ext>
            </a:extLst>
          </p:cNvPr>
          <p:cNvSpPr txBox="1"/>
          <p:nvPr/>
        </p:nvSpPr>
        <p:spPr>
          <a:xfrm>
            <a:off x="24108986" y="24688591"/>
            <a:ext cx="1217823" cy="369332"/>
          </a:xfrm>
          <a:prstGeom prst="rect">
            <a:avLst/>
          </a:prstGeom>
          <a:solidFill>
            <a:schemeClr val="bg1"/>
          </a:solidFill>
        </p:spPr>
        <p:txBody>
          <a:bodyPr wrap="square" rtlCol="0">
            <a:spAutoFit/>
          </a:bodyPr>
          <a:lstStyle/>
          <a:p>
            <a:r>
              <a:rPr lang="en-US" sz="1800" dirty="0">
                <a:latin typeface="Helvetica" pitchFamily="2" charset="0"/>
              </a:rPr>
              <a:t>Feature</a:t>
            </a:r>
          </a:p>
        </p:txBody>
      </p:sp>
      <p:sp>
        <p:nvSpPr>
          <p:cNvPr id="132" name="TextBox 131">
            <a:extLst>
              <a:ext uri="{FF2B5EF4-FFF2-40B4-BE49-F238E27FC236}">
                <a16:creationId xmlns:a16="http://schemas.microsoft.com/office/drawing/2014/main" id="{7DC6B37C-EEC2-5746-92BE-BFCEA03BD3E7}"/>
              </a:ext>
            </a:extLst>
          </p:cNvPr>
          <p:cNvSpPr txBox="1"/>
          <p:nvPr/>
        </p:nvSpPr>
        <p:spPr>
          <a:xfrm>
            <a:off x="32287144" y="24718100"/>
            <a:ext cx="1217823" cy="369332"/>
          </a:xfrm>
          <a:prstGeom prst="rect">
            <a:avLst/>
          </a:prstGeom>
          <a:solidFill>
            <a:schemeClr val="bg1"/>
          </a:solidFill>
        </p:spPr>
        <p:txBody>
          <a:bodyPr wrap="square" rtlCol="0">
            <a:spAutoFit/>
          </a:bodyPr>
          <a:lstStyle/>
          <a:p>
            <a:r>
              <a:rPr lang="en-US" sz="1800" dirty="0">
                <a:latin typeface="Helvetica" pitchFamily="2" charset="0"/>
              </a:rPr>
              <a:t>Feature</a:t>
            </a:r>
          </a:p>
        </p:txBody>
      </p:sp>
      <p:sp>
        <p:nvSpPr>
          <p:cNvPr id="133" name="TextBox 132">
            <a:extLst>
              <a:ext uri="{FF2B5EF4-FFF2-40B4-BE49-F238E27FC236}">
                <a16:creationId xmlns:a16="http://schemas.microsoft.com/office/drawing/2014/main" id="{3165A07D-9967-5543-9BD6-DDFD16CD503C}"/>
              </a:ext>
            </a:extLst>
          </p:cNvPr>
          <p:cNvSpPr txBox="1"/>
          <p:nvPr/>
        </p:nvSpPr>
        <p:spPr>
          <a:xfrm>
            <a:off x="19246823" y="27497680"/>
            <a:ext cx="4351035" cy="369332"/>
          </a:xfrm>
          <a:prstGeom prst="rect">
            <a:avLst/>
          </a:prstGeom>
          <a:solidFill>
            <a:schemeClr val="bg1"/>
          </a:solidFill>
        </p:spPr>
        <p:txBody>
          <a:bodyPr wrap="square" rtlCol="0">
            <a:spAutoFit/>
          </a:bodyPr>
          <a:lstStyle/>
          <a:p>
            <a:r>
              <a:rPr lang="en-US" sz="1800" dirty="0">
                <a:latin typeface="Helvetica" pitchFamily="2" charset="0"/>
              </a:rPr>
              <a:t>Minor Allele Frequency (MAF), log10</a:t>
            </a:r>
          </a:p>
        </p:txBody>
      </p:sp>
      <p:pic>
        <p:nvPicPr>
          <p:cNvPr id="134" name="Picture 133">
            <a:extLst>
              <a:ext uri="{FF2B5EF4-FFF2-40B4-BE49-F238E27FC236}">
                <a16:creationId xmlns:a16="http://schemas.microsoft.com/office/drawing/2014/main" id="{AFB215D6-EDA4-0242-BB90-296A4BF3186D}"/>
              </a:ext>
            </a:extLst>
          </p:cNvPr>
          <p:cNvPicPr>
            <a:picLocks noChangeAspect="1"/>
          </p:cNvPicPr>
          <p:nvPr/>
        </p:nvPicPr>
        <p:blipFill rotWithShape="1">
          <a:blip r:embed="rId21"/>
          <a:srcRect t="11490" r="3100" b="5473"/>
          <a:stretch/>
        </p:blipFill>
        <p:spPr>
          <a:xfrm>
            <a:off x="9756418" y="11957419"/>
            <a:ext cx="6868373" cy="6188587"/>
          </a:xfrm>
          <a:prstGeom prst="rect">
            <a:avLst/>
          </a:prstGeom>
        </p:spPr>
      </p:pic>
      <p:sp>
        <p:nvSpPr>
          <p:cNvPr id="135" name="Rectangle 134">
            <a:extLst>
              <a:ext uri="{FF2B5EF4-FFF2-40B4-BE49-F238E27FC236}">
                <a16:creationId xmlns:a16="http://schemas.microsoft.com/office/drawing/2014/main" id="{E59B5D79-DA1A-ED49-9813-5DA65B88632E}"/>
              </a:ext>
            </a:extLst>
          </p:cNvPr>
          <p:cNvSpPr/>
          <p:nvPr/>
        </p:nvSpPr>
        <p:spPr>
          <a:xfrm>
            <a:off x="7009687" y="23043947"/>
            <a:ext cx="4034751" cy="1773044"/>
          </a:xfrm>
          <a:prstGeom prst="rect">
            <a:avLst/>
          </a:prstGeom>
          <a:solidFill>
            <a:schemeClr val="accent2"/>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Helvetica" pitchFamily="2" charset="0"/>
              </a:rPr>
              <a:t>ENST1 - Chr1: 30-60 bp</a:t>
            </a:r>
          </a:p>
          <a:p>
            <a:r>
              <a:rPr lang="en-US" sz="2400" dirty="0">
                <a:solidFill>
                  <a:schemeClr val="tx1"/>
                </a:solidFill>
                <a:latin typeface="Helvetica" pitchFamily="2" charset="0"/>
              </a:rPr>
              <a:t>ENST2 - Chr15: 15-60 bp</a:t>
            </a:r>
          </a:p>
          <a:p>
            <a:r>
              <a:rPr lang="en-US" sz="2400" dirty="0">
                <a:solidFill>
                  <a:schemeClr val="tx1"/>
                </a:solidFill>
                <a:latin typeface="Helvetica" pitchFamily="2" charset="0"/>
              </a:rPr>
              <a:t>ENST3 - Chr21: 306-315 bp</a:t>
            </a:r>
          </a:p>
          <a:p>
            <a:r>
              <a:rPr lang="en-US" sz="2400" dirty="0">
                <a:solidFill>
                  <a:schemeClr val="tx1"/>
                </a:solidFill>
                <a:latin typeface="Helvetica" pitchFamily="2" charset="0"/>
              </a:rPr>
              <a:t>…</a:t>
            </a:r>
          </a:p>
        </p:txBody>
      </p:sp>
      <p:sp>
        <p:nvSpPr>
          <p:cNvPr id="139" name="Rectangle 138">
            <a:extLst>
              <a:ext uri="{FF2B5EF4-FFF2-40B4-BE49-F238E27FC236}">
                <a16:creationId xmlns:a16="http://schemas.microsoft.com/office/drawing/2014/main" id="{9F1F80A6-9E57-5C4C-8C74-6C471E7A5437}"/>
              </a:ext>
            </a:extLst>
          </p:cNvPr>
          <p:cNvSpPr/>
          <p:nvPr/>
        </p:nvSpPr>
        <p:spPr>
          <a:xfrm>
            <a:off x="2283709" y="26692339"/>
            <a:ext cx="2731100" cy="1599775"/>
          </a:xfrm>
          <a:prstGeom prst="rect">
            <a:avLst/>
          </a:prstGeom>
          <a:solidFill>
            <a:schemeClr val="accent2"/>
          </a:solidFill>
          <a:ln w="508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Helvetica" pitchFamily="2" charset="0"/>
              </a:rPr>
              <a:t>Chr1: 30-60 bp</a:t>
            </a:r>
          </a:p>
          <a:p>
            <a:r>
              <a:rPr lang="en-US" sz="2400" dirty="0">
                <a:solidFill>
                  <a:schemeClr val="tx1"/>
                </a:solidFill>
                <a:latin typeface="Helvetica" pitchFamily="2" charset="0"/>
              </a:rPr>
              <a:t>Chr15: 15-60 bp</a:t>
            </a:r>
          </a:p>
          <a:p>
            <a:r>
              <a:rPr lang="en-US" sz="2400" dirty="0">
                <a:solidFill>
                  <a:schemeClr val="tx1"/>
                </a:solidFill>
                <a:latin typeface="Helvetica" pitchFamily="2" charset="0"/>
              </a:rPr>
              <a:t>Chr21: 306-315 bp</a:t>
            </a:r>
          </a:p>
          <a:p>
            <a:r>
              <a:rPr lang="en-US" sz="2400" dirty="0">
                <a:solidFill>
                  <a:schemeClr val="tx1"/>
                </a:solidFill>
                <a:latin typeface="Helvetica" pitchFamily="2" charset="0"/>
              </a:rPr>
              <a:t>…</a:t>
            </a:r>
          </a:p>
        </p:txBody>
      </p:sp>
      <p:sp>
        <p:nvSpPr>
          <p:cNvPr id="140" name="TextBox 139">
            <a:extLst>
              <a:ext uri="{FF2B5EF4-FFF2-40B4-BE49-F238E27FC236}">
                <a16:creationId xmlns:a16="http://schemas.microsoft.com/office/drawing/2014/main" id="{921C583C-FB7E-4343-93B8-3511554A9036}"/>
              </a:ext>
            </a:extLst>
          </p:cNvPr>
          <p:cNvSpPr txBox="1"/>
          <p:nvPr/>
        </p:nvSpPr>
        <p:spPr>
          <a:xfrm>
            <a:off x="2589502" y="25310917"/>
            <a:ext cx="2169184" cy="1477328"/>
          </a:xfrm>
          <a:prstGeom prst="rect">
            <a:avLst/>
          </a:prstGeom>
          <a:noFill/>
        </p:spPr>
        <p:txBody>
          <a:bodyPr wrap="none" rtlCol="0">
            <a:spAutoFit/>
          </a:bodyPr>
          <a:lstStyle/>
          <a:p>
            <a:r>
              <a:rPr lang="en-US" sz="3000" dirty="0">
                <a:latin typeface="Helvetica" pitchFamily="2" charset="0"/>
              </a:rPr>
              <a:t>UniProt </a:t>
            </a:r>
          </a:p>
          <a:p>
            <a:r>
              <a:rPr lang="en-US" sz="3000" dirty="0">
                <a:latin typeface="Helvetica" pitchFamily="2" charset="0"/>
              </a:rPr>
              <a:t>genomic </a:t>
            </a:r>
          </a:p>
          <a:p>
            <a:r>
              <a:rPr lang="en-US" sz="3000" dirty="0">
                <a:latin typeface="Helvetica" pitchFamily="2" charset="0"/>
              </a:rPr>
              <a:t>coordinates</a:t>
            </a:r>
          </a:p>
        </p:txBody>
      </p:sp>
      <p:sp>
        <p:nvSpPr>
          <p:cNvPr id="141" name="Up Arrow 140">
            <a:extLst>
              <a:ext uri="{FF2B5EF4-FFF2-40B4-BE49-F238E27FC236}">
                <a16:creationId xmlns:a16="http://schemas.microsoft.com/office/drawing/2014/main" id="{537BBC10-BE37-BB47-8D02-27DCA470E28E}"/>
              </a:ext>
            </a:extLst>
          </p:cNvPr>
          <p:cNvSpPr/>
          <p:nvPr/>
        </p:nvSpPr>
        <p:spPr>
          <a:xfrm rot="5400000">
            <a:off x="5848574" y="26270843"/>
            <a:ext cx="706215" cy="1790663"/>
          </a:xfrm>
          <a:prstGeom prst="upArrow">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Helvetica" pitchFamily="2" charset="0"/>
              <a:ea typeface="Helvetica" charset="0"/>
              <a:cs typeface="Helvetica" charset="0"/>
            </a:endParaRPr>
          </a:p>
        </p:txBody>
      </p:sp>
      <p:sp>
        <p:nvSpPr>
          <p:cNvPr id="18" name="TextBox 17">
            <a:extLst>
              <a:ext uri="{FF2B5EF4-FFF2-40B4-BE49-F238E27FC236}">
                <a16:creationId xmlns:a16="http://schemas.microsoft.com/office/drawing/2014/main" id="{C6536345-FADA-FA4C-BF6E-0ECF1219BF5C}"/>
              </a:ext>
            </a:extLst>
          </p:cNvPr>
          <p:cNvSpPr txBox="1"/>
          <p:nvPr/>
        </p:nvSpPr>
        <p:spPr>
          <a:xfrm>
            <a:off x="18211313" y="13539073"/>
            <a:ext cx="4473197" cy="5509200"/>
          </a:xfrm>
          <a:prstGeom prst="rect">
            <a:avLst/>
          </a:prstGeom>
          <a:noFill/>
        </p:spPr>
        <p:txBody>
          <a:bodyPr wrap="square" rtlCol="0">
            <a:spAutoFit/>
          </a:bodyPr>
          <a:lstStyle/>
          <a:p>
            <a:r>
              <a:rPr lang="en-US" sz="3200" dirty="0">
                <a:latin typeface="Helvetica" pitchFamily="2" charset="0"/>
              </a:rPr>
              <a:t>McGarvey et al., found multiple protein domain categories where there was an enrichment for pathogenic ClinVar SNPs. </a:t>
            </a:r>
          </a:p>
          <a:p>
            <a:endParaRPr lang="en-US" sz="3200" dirty="0">
              <a:latin typeface="Helvetica" pitchFamily="2" charset="0"/>
            </a:endParaRPr>
          </a:p>
          <a:p>
            <a:r>
              <a:rPr lang="en-US" sz="3200" dirty="0">
                <a:latin typeface="Helvetica" pitchFamily="2" charset="0"/>
              </a:rPr>
              <a:t>Highlights the utility of investigating within the context of protein features. </a:t>
            </a:r>
          </a:p>
        </p:txBody>
      </p:sp>
      <p:sp>
        <p:nvSpPr>
          <p:cNvPr id="20" name="TextBox 19">
            <a:extLst>
              <a:ext uri="{FF2B5EF4-FFF2-40B4-BE49-F238E27FC236}">
                <a16:creationId xmlns:a16="http://schemas.microsoft.com/office/drawing/2014/main" id="{3277D1B1-98A8-DB4E-96B3-0271AFAB499D}"/>
              </a:ext>
            </a:extLst>
          </p:cNvPr>
          <p:cNvSpPr txBox="1"/>
          <p:nvPr/>
        </p:nvSpPr>
        <p:spPr>
          <a:xfrm>
            <a:off x="25887983" y="12882123"/>
            <a:ext cx="4874185" cy="400110"/>
          </a:xfrm>
          <a:prstGeom prst="rect">
            <a:avLst/>
          </a:prstGeom>
          <a:noFill/>
        </p:spPr>
        <p:txBody>
          <a:bodyPr wrap="square" rtlCol="0">
            <a:spAutoFit/>
          </a:bodyPr>
          <a:lstStyle/>
          <a:p>
            <a:r>
              <a:rPr lang="en-US" sz="2000" dirty="0">
                <a:latin typeface="Helvetica" pitchFamily="2" charset="0"/>
              </a:rPr>
              <a:t>McGarvey et al., </a:t>
            </a:r>
            <a:r>
              <a:rPr lang="en-US" sz="2000" i="1" dirty="0">
                <a:latin typeface="Helvetica" pitchFamily="2" charset="0"/>
              </a:rPr>
              <a:t>Human Mutation</a:t>
            </a:r>
            <a:r>
              <a:rPr lang="en-US" sz="2000" dirty="0">
                <a:latin typeface="Helvetica" pitchFamily="2" charset="0"/>
              </a:rPr>
              <a:t>, 2019</a:t>
            </a:r>
          </a:p>
        </p:txBody>
      </p:sp>
      <p:sp>
        <p:nvSpPr>
          <p:cNvPr id="142" name="TextBox 141">
            <a:extLst>
              <a:ext uri="{FF2B5EF4-FFF2-40B4-BE49-F238E27FC236}">
                <a16:creationId xmlns:a16="http://schemas.microsoft.com/office/drawing/2014/main" id="{CE0C85A3-3DB9-0C45-A198-59949EFBCD99}"/>
              </a:ext>
            </a:extLst>
          </p:cNvPr>
          <p:cNvSpPr txBox="1"/>
          <p:nvPr/>
        </p:nvSpPr>
        <p:spPr>
          <a:xfrm>
            <a:off x="9826598" y="18055529"/>
            <a:ext cx="6247864" cy="400110"/>
          </a:xfrm>
          <a:prstGeom prst="rect">
            <a:avLst/>
          </a:prstGeom>
          <a:noFill/>
        </p:spPr>
        <p:txBody>
          <a:bodyPr wrap="none" rtlCol="0">
            <a:spAutoFit/>
          </a:bodyPr>
          <a:lstStyle/>
          <a:p>
            <a:r>
              <a:rPr lang="en-US" sz="2000" dirty="0" err="1">
                <a:latin typeface="Helvetica" pitchFamily="2" charset="0"/>
              </a:rPr>
              <a:t>Yaffee</a:t>
            </a:r>
            <a:r>
              <a:rPr lang="en-US" sz="2000" dirty="0">
                <a:latin typeface="Helvetica" pitchFamily="2" charset="0"/>
              </a:rPr>
              <a:t>, </a:t>
            </a:r>
            <a:r>
              <a:rPr lang="en-US" sz="2000" i="1" dirty="0">
                <a:latin typeface="Helvetica" pitchFamily="2" charset="0"/>
              </a:rPr>
              <a:t>Nature Reviews Molecular Cell Biology</a:t>
            </a:r>
            <a:r>
              <a:rPr lang="en-US" sz="2000" dirty="0">
                <a:latin typeface="Helvetica" pitchFamily="2" charset="0"/>
              </a:rPr>
              <a:t>, </a:t>
            </a:r>
            <a:r>
              <a:rPr lang="en-US" sz="2000" i="1" dirty="0">
                <a:latin typeface="Helvetica" pitchFamily="2" charset="0"/>
              </a:rPr>
              <a:t> </a:t>
            </a:r>
            <a:r>
              <a:rPr lang="en-US" sz="2000" dirty="0">
                <a:latin typeface="Helvetica" pitchFamily="2" charset="0"/>
              </a:rPr>
              <a:t>2002</a:t>
            </a:r>
          </a:p>
        </p:txBody>
      </p:sp>
      <p:pic>
        <p:nvPicPr>
          <p:cNvPr id="22" name="Picture 21">
            <a:extLst>
              <a:ext uri="{FF2B5EF4-FFF2-40B4-BE49-F238E27FC236}">
                <a16:creationId xmlns:a16="http://schemas.microsoft.com/office/drawing/2014/main" id="{22069351-2598-7641-9D3E-AA729D64D56B}"/>
              </a:ext>
            </a:extLst>
          </p:cNvPr>
          <p:cNvPicPr>
            <a:picLocks noChangeAspect="1"/>
          </p:cNvPicPr>
          <p:nvPr/>
        </p:nvPicPr>
        <p:blipFill>
          <a:blip r:embed="rId22"/>
          <a:stretch>
            <a:fillRect/>
          </a:stretch>
        </p:blipFill>
        <p:spPr>
          <a:xfrm>
            <a:off x="35194970" y="28887435"/>
            <a:ext cx="2540000" cy="2540000"/>
          </a:xfrm>
          <a:prstGeom prst="rect">
            <a:avLst/>
          </a:prstGeom>
        </p:spPr>
      </p:pic>
    </p:spTree>
    <p:extLst>
      <p:ext uri="{BB962C8B-B14F-4D97-AF65-F5344CB8AC3E}">
        <p14:creationId xmlns:p14="http://schemas.microsoft.com/office/powerpoint/2010/main" val="17683206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32807</TotalTime>
  <Words>716</Words>
  <Application>Microsoft Macintosh PowerPoint</Application>
  <PresentationFormat>Custom</PresentationFormat>
  <Paragraphs>102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Miller, Jason E.</dc:creator>
  <cp:lastModifiedBy>Miller, Jason E.</cp:lastModifiedBy>
  <cp:revision>1255</cp:revision>
  <cp:lastPrinted>2019-07-10T20:53:59Z</cp:lastPrinted>
  <dcterms:created xsi:type="dcterms:W3CDTF">2017-09-01T19:16:04Z</dcterms:created>
  <dcterms:modified xsi:type="dcterms:W3CDTF">2019-08-29T16:47:46Z</dcterms:modified>
</cp:coreProperties>
</file>